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7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=""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=""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=""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=""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=""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=""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=""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=""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=""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=""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=""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=""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=""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=""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=""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=""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=""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=""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=""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=""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=""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=""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=""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=""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=""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=""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=""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=""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=""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=""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=""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=""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=""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=""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=""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=""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=""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=""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=""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=""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=""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=""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=""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=""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=""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=""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=""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=""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=""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=""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=""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=""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=""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=""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=""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=""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=""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01/03/2022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=""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=""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=""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=""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Fizika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=""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rgbClr val="0070C0"/>
                </a:solidFill>
              </a:rPr>
              <a:t>Emelt Fizika</a:t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 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=""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 err="1" smtClean="0"/>
              <a:t>Sájerman</a:t>
            </a:r>
            <a:r>
              <a:rPr lang="hu-HU" sz="2000" dirty="0" smtClean="0"/>
              <a:t> Klára</a:t>
            </a:r>
            <a:endParaRPr lang="hu-HU" sz="2000" dirty="0"/>
          </a:p>
          <a:p>
            <a:r>
              <a:rPr lang="hu-HU" sz="2000" dirty="0"/>
              <a:t>BME Fizika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=""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 smtClean="0"/>
              <a:t>II. </a:t>
            </a:r>
            <a:r>
              <a:rPr lang="hu-HU" sz="3200" dirty="0"/>
              <a:t>Alkalom</a:t>
            </a:r>
          </a:p>
          <a:p>
            <a:r>
              <a:rPr lang="hu-HU" sz="3200" i="1" dirty="0"/>
              <a:t>Az erő, erőhatások folyadékokban, </a:t>
            </a:r>
            <a:r>
              <a:rPr lang="hu-HU" sz="3200" i="1" dirty="0" smtClean="0"/>
              <a:t>gázokban. Merev </a:t>
            </a:r>
            <a:r>
              <a:rPr lang="hu-HU" sz="3200" i="1" dirty="0"/>
              <a:t>testek</a:t>
            </a:r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Elméleti bevezető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Ajánlott irodalom:</a:t>
            </a:r>
          </a:p>
          <a:p>
            <a:pPr lvl="1"/>
            <a:r>
              <a:rPr lang="hu-HU" dirty="0" smtClean="0"/>
              <a:t>Halász Tibor, </a:t>
            </a:r>
            <a:r>
              <a:rPr lang="hu-HU" dirty="0" err="1" smtClean="0"/>
              <a:t>Jurisits</a:t>
            </a:r>
            <a:r>
              <a:rPr lang="hu-HU" dirty="0" smtClean="0"/>
              <a:t> József, Szűcs: Fizika </a:t>
            </a:r>
            <a:r>
              <a:rPr lang="hu-HU" dirty="0"/>
              <a:t>11-12. - Közép- és emelt szintű érettségire </a:t>
            </a:r>
            <a:r>
              <a:rPr lang="hu-HU" dirty="0" smtClean="0"/>
              <a:t>készülőknek (szóbelire)</a:t>
            </a:r>
          </a:p>
          <a:p>
            <a:pPr lvl="1"/>
            <a:r>
              <a:rPr lang="hu-HU" dirty="0" smtClean="0"/>
              <a:t>Dr. Halász Tibor: </a:t>
            </a:r>
            <a:r>
              <a:rPr lang="hu-HU" dirty="0"/>
              <a:t>Érettségi témakörök vázlata fizikából (közép- és emelt szinten) </a:t>
            </a:r>
            <a:r>
              <a:rPr lang="hu-HU" dirty="0" smtClean="0"/>
              <a:t> (szóbelire)</a:t>
            </a:r>
          </a:p>
          <a:p>
            <a:pPr lvl="1"/>
            <a:r>
              <a:rPr lang="hu-HU" dirty="0" smtClean="0"/>
              <a:t>Dér János, Radnai Gyula, Soós Károly: Fizikai feladatok I. (feladatok)</a:t>
            </a:r>
          </a:p>
          <a:p>
            <a:pPr lvl="1"/>
            <a:r>
              <a:rPr lang="hu-HU" dirty="0"/>
              <a:t>Dér János, Radnai Gyula, Soós Károly: Fizikai feladatok </a:t>
            </a:r>
            <a:r>
              <a:rPr lang="hu-HU" dirty="0" smtClean="0"/>
              <a:t>II. (feladatok)</a:t>
            </a:r>
          </a:p>
          <a:p>
            <a:pPr lvl="1"/>
            <a:r>
              <a:rPr lang="hu-HU" dirty="0" smtClean="0"/>
              <a:t>Dr. Mező Tamás, Dr. Nagy Anett: </a:t>
            </a:r>
            <a:r>
              <a:rPr lang="hu-HU" dirty="0"/>
              <a:t>Érettségi </a:t>
            </a:r>
            <a:r>
              <a:rPr lang="hu-HU" dirty="0" err="1"/>
              <a:t>mintafeladatsorok</a:t>
            </a:r>
            <a:r>
              <a:rPr lang="hu-HU" dirty="0"/>
              <a:t> </a:t>
            </a:r>
            <a:r>
              <a:rPr lang="hu-HU" dirty="0" smtClean="0"/>
              <a:t>fizikából (teljes feladatsor)</a:t>
            </a:r>
          </a:p>
          <a:p>
            <a:pPr lvl="1"/>
            <a:r>
              <a:rPr lang="hu-HU" dirty="0" smtClean="0"/>
              <a:t>Holics László: Fizika összefoglaló (komplex összefoglaló)</a:t>
            </a:r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  <a:p>
            <a:pPr marL="457200" lvl="1" indent="0">
              <a:buNone/>
            </a:pPr>
            <a:endParaRPr lang="hu-HU" dirty="0"/>
          </a:p>
          <a:p>
            <a:pPr lvl="1"/>
            <a:endParaRPr lang="hu-HU" dirty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426841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3600" dirty="0" smtClean="0"/>
              <a:t>Dinamika</a:t>
            </a:r>
            <a:r>
              <a:rPr lang="hu-HU" sz="3600" b="0" dirty="0" smtClean="0"/>
              <a:t>:</a:t>
            </a:r>
            <a:endParaRPr lang="hu-HU" sz="3600" b="0" dirty="0"/>
          </a:p>
          <a:p>
            <a:r>
              <a:rPr lang="hu-HU" dirty="0" smtClean="0"/>
              <a:t>Mivel foglakozik a dinamika?</a:t>
            </a:r>
            <a:endParaRPr lang="hu-HU" b="0" dirty="0"/>
          </a:p>
          <a:p>
            <a:r>
              <a:rPr lang="hu-HU" dirty="0" smtClean="0"/>
              <a:t>Ismétlés: sebesség, gyorsulás, erő</a:t>
            </a:r>
          </a:p>
          <a:p>
            <a:r>
              <a:rPr lang="hu-HU" dirty="0" smtClean="0"/>
              <a:t>Vonatkoztatási rendszer, </a:t>
            </a:r>
            <a:r>
              <a:rPr lang="hu-HU" dirty="0" err="1" smtClean="0"/>
              <a:t>inerciarendszer</a:t>
            </a:r>
            <a:endParaRPr lang="hu-HU" dirty="0"/>
          </a:p>
          <a:p>
            <a:r>
              <a:rPr lang="hu-HU" dirty="0" smtClean="0"/>
              <a:t>Newton törvények:</a:t>
            </a:r>
          </a:p>
          <a:p>
            <a:pPr lvl="1"/>
            <a:r>
              <a:rPr lang="hu-HU" dirty="0" smtClean="0"/>
              <a:t>I.: </a:t>
            </a:r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tehetetlenség </a:t>
            </a:r>
            <a:r>
              <a:rPr lang="hu-HU" dirty="0" smtClean="0"/>
              <a:t>törvénye </a:t>
            </a:r>
            <a:endParaRPr lang="hu-HU" dirty="0"/>
          </a:p>
          <a:p>
            <a:pPr lvl="1"/>
            <a:r>
              <a:rPr lang="hu-HU" dirty="0" smtClean="0"/>
              <a:t>II.: A dinamika alaptörvénye </a:t>
            </a:r>
            <a:r>
              <a:rPr lang="hu-HU" dirty="0" smtClean="0"/>
              <a:t>  </a:t>
            </a:r>
            <a:endParaRPr lang="hu-HU" dirty="0"/>
          </a:p>
          <a:p>
            <a:pPr lvl="1"/>
            <a:r>
              <a:rPr lang="hu-HU" dirty="0" smtClean="0"/>
              <a:t>III.: Hatás-ellenhatás törvénye</a:t>
            </a:r>
          </a:p>
          <a:p>
            <a:pPr lvl="1"/>
            <a:r>
              <a:rPr lang="hu-HU" dirty="0" smtClean="0"/>
              <a:t>IV.: Erőhatások függetlenségének elve</a:t>
            </a:r>
            <a:endParaRPr lang="hu-HU" dirty="0"/>
          </a:p>
          <a:p>
            <a:r>
              <a:rPr lang="hu-HU" b="0" dirty="0" smtClean="0"/>
              <a:t>Kényszererők, szabad erők</a:t>
            </a:r>
          </a:p>
          <a:p>
            <a:r>
              <a:rPr lang="hu-HU" dirty="0" smtClean="0"/>
              <a:t>Tehetetlenség</a:t>
            </a:r>
            <a:endParaRPr lang="hu-HU" b="0" dirty="0"/>
          </a:p>
          <a:p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5129213" y="3436928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213" y="3436928"/>
                <a:ext cx="1374686" cy="76456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="" xmlns:a16="http://schemas.microsoft.com/office/drawing/2014/main" id="{F91E7CDD-6C28-4494-A624-FA83721378F7}"/>
                  </a:ext>
                </a:extLst>
              </p:cNvPr>
              <p:cNvSpPr txBox="1"/>
              <p:nvPr/>
            </p:nvSpPr>
            <p:spPr>
              <a:xfrm>
                <a:off x="5816556" y="4032278"/>
                <a:ext cx="1198405" cy="402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b="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⃗"/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b="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91E7CDD-6C28-4494-A624-FA837213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556" y="4032278"/>
                <a:ext cx="1198405" cy="402931"/>
              </a:xfrm>
              <a:prstGeom prst="rect">
                <a:avLst/>
              </a:prstGeom>
              <a:blipFill rotWithShape="0">
                <a:blip r:embed="rId3"/>
                <a:stretch>
                  <a:fillRect t="-22388" r="-1319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="" xmlns:a16="http://schemas.microsoft.com/office/drawing/2014/main" id="{F91E7CDD-6C28-4494-A624-FA83721378F7}"/>
                  </a:ext>
                </a:extLst>
              </p:cNvPr>
              <p:cNvSpPr txBox="1"/>
              <p:nvPr/>
            </p:nvSpPr>
            <p:spPr>
              <a:xfrm>
                <a:off x="5999844" y="4446809"/>
                <a:ext cx="2030233" cy="402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hu-HU" b="0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𝑎𝑏</m:t>
                              </m:r>
                            </m:sub>
                          </m:sSub>
                        </m:e>
                      </m:acc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dirty="0" smtClean="0">
                          <a:solidFill>
                            <a:srgbClr val="836967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hu-HU" b="0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𝑏𝑎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91E7CDD-6C28-4494-A624-FA837213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9844" y="4446809"/>
                <a:ext cx="2030233" cy="4029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6655391" y="4836334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5391" y="4836334"/>
                <a:ext cx="1374686" cy="7645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26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600" b="0" dirty="0" smtClean="0"/>
              <a:t>Folyadékok és gázok:</a:t>
            </a:r>
            <a:endParaRPr lang="hu-HU" sz="3600" b="0" dirty="0"/>
          </a:p>
          <a:p>
            <a:r>
              <a:rPr lang="hu-HU" dirty="0" smtClean="0"/>
              <a:t>Hidrosztatika</a:t>
            </a:r>
          </a:p>
          <a:p>
            <a:pPr lvl="1"/>
            <a:r>
              <a:rPr lang="hu-HU" dirty="0" smtClean="0"/>
              <a:t>Jellemző paraméterek, mértékegységek</a:t>
            </a:r>
          </a:p>
          <a:p>
            <a:pPr lvl="1"/>
            <a:r>
              <a:rPr lang="hu-HU" dirty="0" smtClean="0"/>
              <a:t>Nyomás irány- és helyfüggése</a:t>
            </a:r>
          </a:p>
          <a:p>
            <a:pPr lvl="1"/>
            <a:r>
              <a:rPr lang="hu-HU" dirty="0" smtClean="0"/>
              <a:t>Pascal-törvény, hidrosztatikai nyomás, felhajtóerő</a:t>
            </a:r>
          </a:p>
          <a:p>
            <a:pPr lvl="1"/>
            <a:r>
              <a:rPr lang="hu-HU" dirty="0" smtClean="0"/>
              <a:t>Közlekedő edények, felületi </a:t>
            </a:r>
            <a:r>
              <a:rPr lang="hu-HU" dirty="0" smtClean="0"/>
              <a:t>jelenségek</a:t>
            </a:r>
            <a:endParaRPr lang="hu-HU" dirty="0" smtClean="0"/>
          </a:p>
          <a:p>
            <a:pPr lvl="1"/>
            <a:r>
              <a:rPr lang="hu-HU" dirty="0" smtClean="0"/>
              <a:t>Áramlás</a:t>
            </a:r>
            <a:r>
              <a:rPr lang="hu-HU" dirty="0" smtClean="0"/>
              <a:t>, Bernoulli-törvény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="" xmlns:a16="http://schemas.microsoft.com/office/drawing/2014/main" id="{8656E655-3844-4686-9974-670A0293AD7E}"/>
                  </a:ext>
                </a:extLst>
              </p:cNvPr>
              <p:cNvSpPr txBox="1"/>
              <p:nvPr/>
            </p:nvSpPr>
            <p:spPr>
              <a:xfrm>
                <a:off x="6758551" y="2416549"/>
                <a:ext cx="14646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hu-HU" dirty="0" smtClean="0"/>
                  <a:t>F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𝑝𝐴</m:t>
                    </m:r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656E655-3844-4686-9974-670A0293A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8551" y="2416549"/>
                <a:ext cx="1464688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3750" t="-8197" b="-245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="" xmlns:a16="http://schemas.microsoft.com/office/drawing/2014/main" id="{0A1F0A70-0B60-44CB-89E2-03D89639CCBC}"/>
                  </a:ext>
                </a:extLst>
              </p:cNvPr>
              <p:cNvSpPr txBox="1"/>
              <p:nvPr/>
            </p:nvSpPr>
            <p:spPr>
              <a:xfrm>
                <a:off x="7767903" y="3162344"/>
                <a:ext cx="2484850" cy="456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hu-HU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l-GR"/>
                      <m:t> </m:t>
                    </m:r>
                    <m:sSub>
                      <m:sSubPr>
                        <m:ctrlPr>
                          <a:rPr lang="hu-HU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hu-HU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/>
                              <m:t> </m:t>
                            </m:r>
                            <m:r>
                              <m:rPr>
                                <m:nor/>
                              </m:rPr>
                              <a:rPr lang="el-GR"/>
                              <m:t>ρ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  <m:sub/>
                    </m:sSub>
                  </m:oMath>
                </a14:m>
                <a:r>
                  <a:rPr lang="hu-HU" dirty="0" smtClean="0"/>
                  <a:t>V g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/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hu-HU" dirty="0" smtClean="0"/>
                  <a:t>g</a:t>
                </a:r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0A1F0A70-0B60-44CB-89E2-03D89639C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903" y="3162344"/>
                <a:ext cx="2484850" cy="456920"/>
              </a:xfrm>
              <a:prstGeom prst="rect">
                <a:avLst/>
              </a:prstGeom>
              <a:blipFill rotWithShape="0">
                <a:blip r:embed="rId3"/>
                <a:stretch>
                  <a:fillRect b="-9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="" xmlns:a16="http://schemas.microsoft.com/office/drawing/2014/main" id="{8656E655-3844-4686-9974-670A0293AD7E}"/>
                  </a:ext>
                </a:extLst>
              </p:cNvPr>
              <p:cNvSpPr txBox="1"/>
              <p:nvPr/>
            </p:nvSpPr>
            <p:spPr>
              <a:xfrm>
                <a:off x="5529262" y="2843213"/>
                <a:ext cx="1803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hu-HU" dirty="0" smtClean="0"/>
                  <a:t>p(h)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/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hu-HU" dirty="0" smtClean="0"/>
                  <a:t> </a:t>
                </a:r>
                <a:r>
                  <a:rPr lang="el-GR" dirty="0"/>
                  <a:t> </a:t>
                </a:r>
                <a:r>
                  <a:rPr lang="el-GR" dirty="0" smtClean="0"/>
                  <a:t>ρ</a:t>
                </a:r>
                <a:r>
                  <a:rPr lang="hu-HU" dirty="0" err="1" smtClean="0"/>
                  <a:t>gh</a:t>
                </a:r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656E655-3844-4686-9974-670A0293A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9262" y="2843213"/>
                <a:ext cx="1803202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2703" t="-8197" b="-245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>
                <a:extLst>
                  <a:ext uri="{FF2B5EF4-FFF2-40B4-BE49-F238E27FC236}">
                    <a16:creationId xmlns="" xmlns:a16="http://schemas.microsoft.com/office/drawing/2014/main" id="{8656E655-3844-4686-9974-670A0293AD7E}"/>
                  </a:ext>
                </a:extLst>
              </p:cNvPr>
              <p:cNvSpPr txBox="1"/>
              <p:nvPr/>
            </p:nvSpPr>
            <p:spPr>
              <a:xfrm>
                <a:off x="5529262" y="4095147"/>
                <a:ext cx="25530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 smtClean="0"/>
                  <a:t>p + 0.5</a:t>
                </a:r>
                <a:r>
                  <a:rPr lang="el-GR" dirty="0"/>
                  <a:t> ρ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 dirty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  <m:sup>
                        <m:r>
                          <a:rPr lang="hu-HU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+</a:t>
                </a:r>
                <a:r>
                  <a:rPr lang="el-GR" dirty="0" smtClean="0"/>
                  <a:t> </a:t>
                </a:r>
                <a:r>
                  <a:rPr lang="el-GR" dirty="0"/>
                  <a:t>ρ</a:t>
                </a:r>
                <a:r>
                  <a:rPr lang="hu-HU" dirty="0" err="1"/>
                  <a:t>gh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=á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𝑙𝑙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9" name="Szövegdoboz 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656E655-3844-4686-9974-670A0293A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9262" y="4095147"/>
                <a:ext cx="2553077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909" t="-10000" b="-2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019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600" b="0" dirty="0" smtClean="0"/>
              <a:t>Merev testek:</a:t>
            </a:r>
            <a:endParaRPr lang="hu-HU" sz="3600" b="0" dirty="0"/>
          </a:p>
          <a:p>
            <a:r>
              <a:rPr lang="hu-HU" dirty="0"/>
              <a:t>Definíció</a:t>
            </a:r>
          </a:p>
          <a:p>
            <a:r>
              <a:rPr lang="hu-HU" dirty="0" smtClean="0"/>
              <a:t>Statika</a:t>
            </a:r>
            <a:endParaRPr lang="hu-HU" dirty="0"/>
          </a:p>
          <a:p>
            <a:r>
              <a:rPr lang="hu-HU" dirty="0" smtClean="0"/>
              <a:t>Képletek, példák</a:t>
            </a:r>
            <a:endParaRPr lang="hu-HU" b="0" dirty="0"/>
          </a:p>
          <a:p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5129213" y="3457575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213" y="3457575"/>
                <a:ext cx="1374686" cy="76456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6503899" y="3457575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899" y="3457575"/>
                <a:ext cx="1374686" cy="76456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537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1242687"/>
            <a:ext cx="10515600" cy="4809798"/>
          </a:xfrm>
        </p:spPr>
        <p:txBody>
          <a:bodyPr/>
          <a:lstStyle/>
          <a:p>
            <a:pPr marL="0" indent="0">
              <a:buNone/>
            </a:pPr>
            <a:r>
              <a:rPr lang="hu-HU" sz="3600" b="0" dirty="0" smtClean="0"/>
              <a:t>Képletek összegzése:</a:t>
            </a:r>
            <a:endParaRPr lang="hu-HU" b="0" dirty="0"/>
          </a:p>
          <a:p>
            <a:pPr marL="0" indent="0">
              <a:buNone/>
            </a:pPr>
            <a:endParaRPr lang="hu-HU" b="0" dirty="0"/>
          </a:p>
        </p:txBody>
      </p:sp>
      <p:sp>
        <p:nvSpPr>
          <p:cNvPr id="12" name="Szövegdoboz 11">
            <a:extLst>
              <a:ext uri="{FF2B5EF4-FFF2-40B4-BE49-F238E27FC236}">
                <a16:creationId xmlns="" xmlns:a16="http://schemas.microsoft.com/office/drawing/2014/main" id="{E2EF8661-C7BB-4948-A8C8-7096A8E06F6B}"/>
              </a:ext>
            </a:extLst>
          </p:cNvPr>
          <p:cNvSpPr txBox="1"/>
          <p:nvPr/>
        </p:nvSpPr>
        <p:spPr>
          <a:xfrm>
            <a:off x="484223" y="1873384"/>
            <a:ext cx="2459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Newton törvények:</a:t>
            </a:r>
            <a:endParaRPr lang="hu-HU" sz="2000" dirty="0"/>
          </a:p>
        </p:txBody>
      </p:sp>
      <p:sp>
        <p:nvSpPr>
          <p:cNvPr id="21" name="Szövegdoboz 20">
            <a:extLst>
              <a:ext uri="{FF2B5EF4-FFF2-40B4-BE49-F238E27FC236}">
                <a16:creationId xmlns="" xmlns:a16="http://schemas.microsoft.com/office/drawing/2014/main" id="{78DB5CFC-977E-4CD4-9AE6-61B8349B1F5E}"/>
              </a:ext>
            </a:extLst>
          </p:cNvPr>
          <p:cNvSpPr txBox="1"/>
          <p:nvPr/>
        </p:nvSpPr>
        <p:spPr>
          <a:xfrm>
            <a:off x="484223" y="4636940"/>
            <a:ext cx="2926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Hidrosztatika:</a:t>
            </a:r>
            <a:endParaRPr lang="hu-HU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Szövegdoboz 31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2789272" y="1863858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2" name="Szövegdoboz 3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272" y="1863858"/>
                <a:ext cx="1374686" cy="76456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Szövegdoboz 32">
                <a:extLst>
                  <a:ext uri="{FF2B5EF4-FFF2-40B4-BE49-F238E27FC236}">
                    <a16:creationId xmlns="" xmlns:a16="http://schemas.microsoft.com/office/drawing/2014/main" id="{F91E7CDD-6C28-4494-A624-FA83721378F7}"/>
                  </a:ext>
                </a:extLst>
              </p:cNvPr>
              <p:cNvSpPr txBox="1"/>
              <p:nvPr/>
            </p:nvSpPr>
            <p:spPr>
              <a:xfrm>
                <a:off x="6784417" y="2044676"/>
                <a:ext cx="1198405" cy="402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b="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⃗"/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b="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3" name="Szövegdoboz 3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91E7CDD-6C28-4494-A624-FA837213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417" y="2044676"/>
                <a:ext cx="1198405" cy="402931"/>
              </a:xfrm>
              <a:prstGeom prst="rect">
                <a:avLst/>
              </a:prstGeom>
              <a:blipFill rotWithShape="0">
                <a:blip r:embed="rId3"/>
                <a:stretch>
                  <a:fillRect t="-22388" r="-126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Szövegdoboz 33">
                <a:extLst>
                  <a:ext uri="{FF2B5EF4-FFF2-40B4-BE49-F238E27FC236}">
                    <a16:creationId xmlns="" xmlns:a16="http://schemas.microsoft.com/office/drawing/2014/main" id="{F91E7CDD-6C28-4494-A624-FA83721378F7}"/>
                  </a:ext>
                </a:extLst>
              </p:cNvPr>
              <p:cNvSpPr txBox="1"/>
              <p:nvPr/>
            </p:nvSpPr>
            <p:spPr>
              <a:xfrm flipH="1">
                <a:off x="8401049" y="2044675"/>
                <a:ext cx="1581150" cy="402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hu-HU" b="0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𝑎𝑏</m:t>
                              </m:r>
                            </m:sub>
                          </m:sSub>
                        </m:e>
                      </m:acc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dirty="0" smtClean="0">
                          <a:solidFill>
                            <a:srgbClr val="836967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hu-HU" b="0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  <m:t>𝑏𝑎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4" name="Szövegdoboz 3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91E7CDD-6C28-4494-A624-FA837213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401049" y="2044675"/>
                <a:ext cx="1581150" cy="4029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Szövegdoboz 34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4721314" y="1873384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5" name="Szövegdoboz 3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314" y="1873384"/>
                <a:ext cx="1374686" cy="7645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://cms.sulinet.hu/get/d/8276dd7c-14f1-4aa8-9c17-a3dde494795d/1/3/%5bp=node()%5b@hierarchy='flowHierarchy'%5d/node()%5b0%5d/node()%5b@hierarchy='textStructure'%5d/node()%5b10%5d/node()%5b0%5d%5d/b/normal_png/formula_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024" y="2863383"/>
            <a:ext cx="1013613" cy="257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9" name="Szövegdoboz 38">
                <a:extLst>
                  <a:ext uri="{FF2B5EF4-FFF2-40B4-BE49-F238E27FC236}">
                    <a16:creationId xmlns="" xmlns:a16="http://schemas.microsoft.com/office/drawing/2014/main" id="{F91E7CDD-6C28-4494-A624-FA83721378F7}"/>
                  </a:ext>
                </a:extLst>
              </p:cNvPr>
              <p:cNvSpPr txBox="1"/>
              <p:nvPr/>
            </p:nvSpPr>
            <p:spPr>
              <a:xfrm>
                <a:off x="4664232" y="2807309"/>
                <a:ext cx="11460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hu-HU" dirty="0" smtClean="0"/>
                  <a:t>G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𝑚𝑔</m:t>
                    </m:r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39" name="Szövegdoboz 3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91E7CDD-6C28-4494-A624-FA837213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232" y="2807309"/>
                <a:ext cx="1146018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4255" t="-10000" b="-2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Szövegdoboz 39">
            <a:extLst>
              <a:ext uri="{FF2B5EF4-FFF2-40B4-BE49-F238E27FC236}">
                <a16:creationId xmlns="" xmlns:a16="http://schemas.microsoft.com/office/drawing/2014/main" id="{E2EF8661-C7BB-4948-A8C8-7096A8E06F6B}"/>
              </a:ext>
            </a:extLst>
          </p:cNvPr>
          <p:cNvSpPr txBox="1"/>
          <p:nvPr/>
        </p:nvSpPr>
        <p:spPr>
          <a:xfrm>
            <a:off x="486234" y="3482272"/>
            <a:ext cx="2303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Egyensúly:</a:t>
            </a:r>
            <a:endParaRPr lang="hu-HU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Szövegdoboz 40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2763487" y="3387486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1" name="Szövegdoboz 40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487" y="3387486"/>
                <a:ext cx="1374686" cy="76456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Szövegdoboz 41">
                <a:extLst>
                  <a:ext uri="{FF2B5EF4-FFF2-40B4-BE49-F238E27FC236}">
                    <a16:creationId xmlns=""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4256342" y="3413587"/>
                <a:ext cx="137468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2" name="Szövegdoboz 4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342" y="3413587"/>
                <a:ext cx="1374686" cy="76456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Szövegdoboz 42">
                <a:extLst>
                  <a:ext uri="{FF2B5EF4-FFF2-40B4-BE49-F238E27FC236}">
                    <a16:creationId xmlns="" xmlns:a16="http://schemas.microsoft.com/office/drawing/2014/main" id="{8656E655-3844-4686-9974-670A0293AD7E}"/>
                  </a:ext>
                </a:extLst>
              </p:cNvPr>
              <p:cNvSpPr txBox="1"/>
              <p:nvPr/>
            </p:nvSpPr>
            <p:spPr>
              <a:xfrm>
                <a:off x="2575014" y="4699136"/>
                <a:ext cx="1803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hu-HU" dirty="0" smtClean="0"/>
                  <a:t>p(h)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/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hu-HU" dirty="0" smtClean="0"/>
                  <a:t> </a:t>
                </a:r>
                <a:r>
                  <a:rPr lang="el-GR" dirty="0"/>
                  <a:t> </a:t>
                </a:r>
                <a:r>
                  <a:rPr lang="el-GR" dirty="0" smtClean="0"/>
                  <a:t>ρ</a:t>
                </a:r>
                <a:r>
                  <a:rPr lang="hu-HU" dirty="0" err="1" smtClean="0"/>
                  <a:t>gh</a:t>
                </a:r>
                <a:endParaRPr lang="hu-HU" dirty="0"/>
              </a:p>
            </p:txBody>
          </p:sp>
        </mc:Choice>
        <mc:Fallback>
          <p:sp>
            <p:nvSpPr>
              <p:cNvPr id="43" name="Szövegdoboz 4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656E655-3844-4686-9974-670A0293A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5014" y="4699136"/>
                <a:ext cx="1803202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2703" t="-10000" b="-2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Szövegdoboz 43">
                <a:extLst>
                  <a:ext uri="{FF2B5EF4-FFF2-40B4-BE49-F238E27FC236}">
                    <a16:creationId xmlns="" xmlns:a16="http://schemas.microsoft.com/office/drawing/2014/main" id="{0A1F0A70-0B60-44CB-89E2-03D89639CCBC}"/>
                  </a:ext>
                </a:extLst>
              </p:cNvPr>
              <p:cNvSpPr txBox="1"/>
              <p:nvPr/>
            </p:nvSpPr>
            <p:spPr>
              <a:xfrm>
                <a:off x="2515459" y="5305414"/>
                <a:ext cx="2484850" cy="456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hu-HU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l-GR"/>
                      <m:t> </m:t>
                    </m:r>
                    <m:sSub>
                      <m:sSubPr>
                        <m:ctrlPr>
                          <a:rPr lang="hu-HU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hu-HU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/>
                              <m:t> </m:t>
                            </m:r>
                            <m:r>
                              <m:rPr>
                                <m:nor/>
                              </m:rPr>
                              <a:rPr lang="el-GR"/>
                              <m:t>ρ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  <m:sub/>
                    </m:sSub>
                  </m:oMath>
                </a14:m>
                <a:r>
                  <a:rPr lang="hu-HU" dirty="0" smtClean="0"/>
                  <a:t>V g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/>
                          <m:t>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hu-HU" dirty="0" smtClean="0"/>
                  <a:t>g</a:t>
                </a:r>
                <a:endParaRPr lang="hu-HU" dirty="0"/>
              </a:p>
            </p:txBody>
          </p:sp>
        </mc:Choice>
        <mc:Fallback>
          <p:sp>
            <p:nvSpPr>
              <p:cNvPr id="44" name="Szövegdoboz 4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0A1F0A70-0B60-44CB-89E2-03D89639C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459" y="5305414"/>
                <a:ext cx="2484850" cy="456920"/>
              </a:xfrm>
              <a:prstGeom prst="rect">
                <a:avLst/>
              </a:prstGeom>
              <a:blipFill rotWithShape="0">
                <a:blip r:embed="rId11"/>
                <a:stretch>
                  <a:fillRect b="-9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Szövegdoboz 44">
                <a:extLst>
                  <a:ext uri="{FF2B5EF4-FFF2-40B4-BE49-F238E27FC236}">
                    <a16:creationId xmlns="" xmlns:a16="http://schemas.microsoft.com/office/drawing/2014/main" id="{8656E655-3844-4686-9974-670A0293AD7E}"/>
                  </a:ext>
                </a:extLst>
              </p:cNvPr>
              <p:cNvSpPr txBox="1"/>
              <p:nvPr/>
            </p:nvSpPr>
            <p:spPr>
              <a:xfrm>
                <a:off x="5273836" y="4930654"/>
                <a:ext cx="25530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 smtClean="0"/>
                  <a:t>p + 0.5</a:t>
                </a:r>
                <a:r>
                  <a:rPr lang="el-GR" dirty="0"/>
                  <a:t> ρ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 dirty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  <m:sup>
                        <m:r>
                          <a:rPr lang="hu-HU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+</a:t>
                </a:r>
                <a:r>
                  <a:rPr lang="el-GR" dirty="0" smtClean="0"/>
                  <a:t> </a:t>
                </a:r>
                <a:r>
                  <a:rPr lang="el-GR" dirty="0"/>
                  <a:t>ρ</a:t>
                </a:r>
                <a:r>
                  <a:rPr lang="hu-HU" dirty="0" err="1"/>
                  <a:t>gh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=á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𝑙𝑙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45" name="Szövegdoboz 4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656E655-3844-4686-9974-670A0293A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836" y="4930654"/>
                <a:ext cx="2553077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1909" t="-10000" b="-2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89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2219</TotalTime>
  <Words>184</Words>
  <Application>Microsoft Office PowerPoint</Application>
  <PresentationFormat>Szélesvásznú</PresentationFormat>
  <Paragraphs>67</Paragraphs>
  <Slides>6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Office-téma</vt:lpstr>
      <vt:lpstr>BME TTK Emelt Fizika Érettségi felkészítő 2022</vt:lpstr>
      <vt:lpstr>Elméleti bevezető</vt:lpstr>
      <vt:lpstr>Elméleti Bevezető</vt:lpstr>
      <vt:lpstr>Elméleti Bevezető</vt:lpstr>
      <vt:lpstr>Elméleti Bevezető</vt:lpstr>
      <vt:lpstr>Elméleti Bevezető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Microsoft-fiók</cp:lastModifiedBy>
  <cp:revision>58</cp:revision>
  <dcterms:created xsi:type="dcterms:W3CDTF">2022-02-15T15:05:16Z</dcterms:created>
  <dcterms:modified xsi:type="dcterms:W3CDTF">2022-03-01T12:02:47Z</dcterms:modified>
</cp:coreProperties>
</file>