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"/>
  </p:notesMasterIdLst>
  <p:handoutMasterIdLst>
    <p:handoutMasterId r:id="rId6"/>
  </p:handoutMasterIdLst>
  <p:sldIdLst>
    <p:sldId id="256" r:id="rId2"/>
    <p:sldId id="259" r:id="rId3"/>
    <p:sldId id="263" r:id="rId4"/>
  </p:sldIdLst>
  <p:sldSz cx="12192000" cy="6858000"/>
  <p:notesSz cx="6858000" cy="9144000"/>
  <p:defaultTextStyle>
    <a:defPPr>
      <a:defRPr lang="hu-H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7468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8516" autoAdjust="0"/>
    <p:restoredTop sz="94660"/>
  </p:normalViewPr>
  <p:slideViewPr>
    <p:cSldViewPr snapToGrid="0">
      <p:cViewPr varScale="1">
        <p:scale>
          <a:sx n="52" d="100"/>
          <a:sy n="52" d="100"/>
        </p:scale>
        <p:origin x="62" y="1085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65" d="100"/>
          <a:sy n="65" d="100"/>
        </p:scale>
        <p:origin x="3154" y="4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handoutMaster" Target="handoutMasters/handoutMaster1.xml"/><Relationship Id="rId5" Type="http://schemas.openxmlformats.org/officeDocument/2006/relationships/notesMaster" Target="notesMasters/notesMaster1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Élőfej helye 1">
            <a:extLst>
              <a:ext uri="{FF2B5EF4-FFF2-40B4-BE49-F238E27FC236}">
                <a16:creationId xmlns:a16="http://schemas.microsoft.com/office/drawing/2014/main" id="{7C1AAE07-9DBF-487D-997A-BB4955CEC91D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átum helye 2">
            <a:extLst>
              <a:ext uri="{FF2B5EF4-FFF2-40B4-BE49-F238E27FC236}">
                <a16:creationId xmlns:a16="http://schemas.microsoft.com/office/drawing/2014/main" id="{60BB7026-E210-4EC9-B453-3FCD987ADB44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545FE26-4A5C-4B18-AA0F-5F7F25487396}" type="datetimeFigureOut">
              <a:rPr lang="en-GB" smtClean="0"/>
              <a:t>16/04/2022</a:t>
            </a:fld>
            <a:endParaRPr lang="en-GB"/>
          </a:p>
        </p:txBody>
      </p:sp>
      <p:sp>
        <p:nvSpPr>
          <p:cNvPr id="4" name="Élőláb helye 3">
            <a:extLst>
              <a:ext uri="{FF2B5EF4-FFF2-40B4-BE49-F238E27FC236}">
                <a16:creationId xmlns:a16="http://schemas.microsoft.com/office/drawing/2014/main" id="{AD2AE4CC-B076-4191-80BE-8E7AF0408134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Dia számának helye 4">
            <a:extLst>
              <a:ext uri="{FF2B5EF4-FFF2-40B4-BE49-F238E27FC236}">
                <a16:creationId xmlns:a16="http://schemas.microsoft.com/office/drawing/2014/main" id="{81548AC4-23E6-4C5E-88CA-B01814EBE345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E451E37-3E37-4964-9582-1616CB1DE35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7908450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Élőfej hely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átum hely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3858CBD-C579-4791-865D-2343C8275517}" type="datetimeFigureOut">
              <a:rPr lang="en-GB" smtClean="0"/>
              <a:t>16/04/2022</a:t>
            </a:fld>
            <a:endParaRPr lang="en-GB"/>
          </a:p>
        </p:txBody>
      </p:sp>
      <p:sp>
        <p:nvSpPr>
          <p:cNvPr id="4" name="Diakép hely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Jegyzetek hely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GB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33FB7C6-9BB9-4804-9054-70677162C66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7482854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33FB7C6-9BB9-4804-9054-70677162C66C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6805321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ím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2F4B3889-B5E4-429D-A3DD-5F96DEA4B02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hu-HU"/>
              <a:t>Mintacím szerkesztése</a:t>
            </a:r>
            <a:endParaRPr lang="en-GB"/>
          </a:p>
        </p:txBody>
      </p:sp>
      <p:sp>
        <p:nvSpPr>
          <p:cNvPr id="3" name="Alcím 2">
            <a:extLst>
              <a:ext uri="{FF2B5EF4-FFF2-40B4-BE49-F238E27FC236}">
                <a16:creationId xmlns:a16="http://schemas.microsoft.com/office/drawing/2014/main" id="{E66D1022-79C0-4C70-BCFA-B94B119078B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hu-HU"/>
              <a:t>Kattintson ide az alcím mintájának szerkesztéséhez</a:t>
            </a:r>
            <a:endParaRPr lang="en-GB"/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1353C4B3-497B-47CD-AD3F-9A94619B12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2EEA5C-CA51-4040-B72B-F6EE53890679}" type="datetimeFigureOut">
              <a:rPr lang="en-GB" smtClean="0"/>
              <a:t>16/04/2022</a:t>
            </a:fld>
            <a:endParaRPr lang="en-GB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22E371AB-E746-4FD9-BD78-6C721885CC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87E87514-EAAA-492A-B936-245670805F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C512B9-E543-4434-97C8-E51D8AD34AA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697462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Cím és függőlege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AE8CCA48-D1C2-4ECA-B900-6034F1602B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  <a:endParaRPr lang="en-GB"/>
          </a:p>
        </p:txBody>
      </p:sp>
      <p:sp>
        <p:nvSpPr>
          <p:cNvPr id="3" name="Függőleges szöveg helye 2">
            <a:extLst>
              <a:ext uri="{FF2B5EF4-FFF2-40B4-BE49-F238E27FC236}">
                <a16:creationId xmlns:a16="http://schemas.microsoft.com/office/drawing/2014/main" id="{21DCD7A7-7AEF-4456-92F9-0D7DBC5E2DA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GB"/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39859A38-A61F-46E9-82B6-3BE8B542B3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2EEA5C-CA51-4040-B72B-F6EE53890679}" type="datetimeFigureOut">
              <a:rPr lang="en-GB" smtClean="0"/>
              <a:t>16/04/2022</a:t>
            </a:fld>
            <a:endParaRPr lang="en-GB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6690BFE1-5DEA-442B-95E7-3AB31A2D99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16CBA6FF-6E50-4BA8-8B4E-115E661D69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C512B9-E543-4434-97C8-E51D8AD34AA6}" type="slidenum">
              <a:rPr lang="en-GB" smtClean="0"/>
              <a:t>‹#›</a:t>
            </a:fld>
            <a:endParaRPr lang="en-GB"/>
          </a:p>
        </p:txBody>
      </p:sp>
      <p:cxnSp>
        <p:nvCxnSpPr>
          <p:cNvPr id="8" name="Egyenes összekötő 7">
            <a:extLst>
              <a:ext uri="{FF2B5EF4-FFF2-40B4-BE49-F238E27FC236}">
                <a16:creationId xmlns:a16="http://schemas.microsoft.com/office/drawing/2014/main" id="{E2027884-0DE3-49A9-ACEB-2B97D7606006}"/>
              </a:ext>
            </a:extLst>
          </p:cNvPr>
          <p:cNvCxnSpPr/>
          <p:nvPr userDrawn="1"/>
        </p:nvCxnSpPr>
        <p:spPr>
          <a:xfrm>
            <a:off x="838200" y="1695630"/>
            <a:ext cx="10515600" cy="0"/>
          </a:xfrm>
          <a:prstGeom prst="line">
            <a:avLst/>
          </a:prstGeom>
          <a:ln w="381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015094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Függőleges cím é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üggőleges cím 1">
            <a:extLst>
              <a:ext uri="{FF2B5EF4-FFF2-40B4-BE49-F238E27FC236}">
                <a16:creationId xmlns:a16="http://schemas.microsoft.com/office/drawing/2014/main" id="{386C53E6-0831-4869-9DE5-2E60ED4E15A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hu-HU"/>
              <a:t>Mintacím szerkesztése</a:t>
            </a:r>
            <a:endParaRPr lang="en-GB"/>
          </a:p>
        </p:txBody>
      </p:sp>
      <p:sp>
        <p:nvSpPr>
          <p:cNvPr id="3" name="Függőleges szöveg helye 2">
            <a:extLst>
              <a:ext uri="{FF2B5EF4-FFF2-40B4-BE49-F238E27FC236}">
                <a16:creationId xmlns:a16="http://schemas.microsoft.com/office/drawing/2014/main" id="{F20D1950-B393-4EA1-89B1-9C444F4BDA3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GB"/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6C1F1C0F-530C-4419-BED7-20924F29B2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2EEA5C-CA51-4040-B72B-F6EE53890679}" type="datetimeFigureOut">
              <a:rPr lang="en-GB" smtClean="0"/>
              <a:t>16/04/2022</a:t>
            </a:fld>
            <a:endParaRPr lang="en-GB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53A1F367-E491-4E67-9A3D-A7281E8240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3A7E2911-E7B8-45C4-9327-16C1B03194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C512B9-E543-4434-97C8-E51D8AD34AA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478517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C9DEF7BF-A8C5-42B8-B150-7FAD9F9C8F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788972"/>
          </a:xfrm>
        </p:spPr>
        <p:txBody>
          <a:bodyPr/>
          <a:lstStyle/>
          <a:p>
            <a:r>
              <a:rPr lang="hu-HU" dirty="0"/>
              <a:t>Mintacím szerkesztése</a:t>
            </a:r>
            <a:endParaRPr lang="en-GB" dirty="0"/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0D1276CD-DD64-43E8-ACCE-3986FC45BDA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67164"/>
            <a:ext cx="10515600" cy="480979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GB"/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5C0F8051-99E8-4AA6-8A21-CDF7B74CEE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2EEA5C-CA51-4040-B72B-F6EE53890679}" type="datetimeFigureOut">
              <a:rPr lang="en-GB" smtClean="0"/>
              <a:t>16/04/2022</a:t>
            </a:fld>
            <a:endParaRPr lang="en-GB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DF9088DC-9094-45BA-B0B7-0D7C15642A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F5D69A25-1501-4284-88FA-DB24DDA062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C512B9-E543-4434-97C8-E51D8AD34AA6}" type="slidenum">
              <a:rPr lang="en-GB" smtClean="0"/>
              <a:t>‹#›</a:t>
            </a:fld>
            <a:endParaRPr lang="en-GB"/>
          </a:p>
        </p:txBody>
      </p:sp>
      <p:cxnSp>
        <p:nvCxnSpPr>
          <p:cNvPr id="7" name="Egyenes összekötő 6">
            <a:extLst>
              <a:ext uri="{FF2B5EF4-FFF2-40B4-BE49-F238E27FC236}">
                <a16:creationId xmlns:a16="http://schemas.microsoft.com/office/drawing/2014/main" id="{AE285537-CEA9-421F-8578-DFD75B109C5C}"/>
              </a:ext>
            </a:extLst>
          </p:cNvPr>
          <p:cNvCxnSpPr/>
          <p:nvPr userDrawn="1"/>
        </p:nvCxnSpPr>
        <p:spPr>
          <a:xfrm>
            <a:off x="838200" y="1162967"/>
            <a:ext cx="10515600" cy="0"/>
          </a:xfrm>
          <a:prstGeom prst="line">
            <a:avLst/>
          </a:prstGeom>
          <a:ln w="381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941768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zakaszfejlé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3A51D033-1E73-4FFA-A49F-3170F42417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hu-HU"/>
              <a:t>Mintacím szerkesztése</a:t>
            </a:r>
            <a:endParaRPr lang="en-GB"/>
          </a:p>
        </p:txBody>
      </p:sp>
      <p:sp>
        <p:nvSpPr>
          <p:cNvPr id="3" name="Szöveg helye 2">
            <a:extLst>
              <a:ext uri="{FF2B5EF4-FFF2-40B4-BE49-F238E27FC236}">
                <a16:creationId xmlns:a16="http://schemas.microsoft.com/office/drawing/2014/main" id="{FE5428AC-7033-4B90-9180-0F16C8637F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DF1C6829-0060-4A29-A7A4-40D5D094C6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2EEA5C-CA51-4040-B72B-F6EE53890679}" type="datetimeFigureOut">
              <a:rPr lang="en-GB" smtClean="0"/>
              <a:t>16/04/2022</a:t>
            </a:fld>
            <a:endParaRPr lang="en-GB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0F76BE78-E58F-4505-A254-30E6E8193E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032A2B64-7C34-4BB5-8397-AF4805322D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C512B9-E543-4434-97C8-E51D8AD34AA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227627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rtalom helye 2">
            <a:extLst>
              <a:ext uri="{FF2B5EF4-FFF2-40B4-BE49-F238E27FC236}">
                <a16:creationId xmlns:a16="http://schemas.microsoft.com/office/drawing/2014/main" id="{8EDCDB67-F8E2-482E-9B96-35DC63E3550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313895"/>
            <a:ext cx="5181600" cy="486306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GB"/>
          </a:p>
        </p:txBody>
      </p:sp>
      <p:sp>
        <p:nvSpPr>
          <p:cNvPr id="4" name="Tartalom helye 3">
            <a:extLst>
              <a:ext uri="{FF2B5EF4-FFF2-40B4-BE49-F238E27FC236}">
                <a16:creationId xmlns:a16="http://schemas.microsoft.com/office/drawing/2014/main" id="{83E808BF-005D-4550-9CC7-B5F3C5E52C9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313895"/>
            <a:ext cx="5181600" cy="486306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GB"/>
          </a:p>
        </p:txBody>
      </p:sp>
      <p:sp>
        <p:nvSpPr>
          <p:cNvPr id="5" name="Dátum helye 4">
            <a:extLst>
              <a:ext uri="{FF2B5EF4-FFF2-40B4-BE49-F238E27FC236}">
                <a16:creationId xmlns:a16="http://schemas.microsoft.com/office/drawing/2014/main" id="{0068D4D3-653F-4023-8F7D-CDEA6B1B21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2EEA5C-CA51-4040-B72B-F6EE53890679}" type="datetimeFigureOut">
              <a:rPr lang="en-GB" smtClean="0"/>
              <a:t>16/04/2022</a:t>
            </a:fld>
            <a:endParaRPr lang="en-GB"/>
          </a:p>
        </p:txBody>
      </p:sp>
      <p:sp>
        <p:nvSpPr>
          <p:cNvPr id="6" name="Élőláb helye 5">
            <a:extLst>
              <a:ext uri="{FF2B5EF4-FFF2-40B4-BE49-F238E27FC236}">
                <a16:creationId xmlns:a16="http://schemas.microsoft.com/office/drawing/2014/main" id="{8DFCFB21-9878-4C0F-AF2F-328532B9B8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Dia számának helye 6">
            <a:extLst>
              <a:ext uri="{FF2B5EF4-FFF2-40B4-BE49-F238E27FC236}">
                <a16:creationId xmlns:a16="http://schemas.microsoft.com/office/drawing/2014/main" id="{300E6E43-E527-4BF8-866D-0E7D16E0E5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C512B9-E543-4434-97C8-E51D8AD34AA6}" type="slidenum">
              <a:rPr lang="en-GB" smtClean="0"/>
              <a:t>‹#›</a:t>
            </a:fld>
            <a:endParaRPr lang="en-GB"/>
          </a:p>
        </p:txBody>
      </p:sp>
      <p:sp>
        <p:nvSpPr>
          <p:cNvPr id="9" name="Cím 1">
            <a:extLst>
              <a:ext uri="{FF2B5EF4-FFF2-40B4-BE49-F238E27FC236}">
                <a16:creationId xmlns:a16="http://schemas.microsoft.com/office/drawing/2014/main" id="{8FC29F93-16FD-4EC8-8954-AC3A96E7D4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788972"/>
          </a:xfrm>
        </p:spPr>
        <p:txBody>
          <a:bodyPr/>
          <a:lstStyle/>
          <a:p>
            <a:r>
              <a:rPr lang="hu-HU" dirty="0"/>
              <a:t>Mintacím szerkesztése</a:t>
            </a:r>
            <a:endParaRPr lang="en-GB" dirty="0"/>
          </a:p>
        </p:txBody>
      </p:sp>
      <p:cxnSp>
        <p:nvCxnSpPr>
          <p:cNvPr id="10" name="Egyenes összekötő 9">
            <a:extLst>
              <a:ext uri="{FF2B5EF4-FFF2-40B4-BE49-F238E27FC236}">
                <a16:creationId xmlns:a16="http://schemas.microsoft.com/office/drawing/2014/main" id="{17945EC2-4BD7-4671-B94E-C87EF0AF669C}"/>
              </a:ext>
            </a:extLst>
          </p:cNvPr>
          <p:cNvCxnSpPr/>
          <p:nvPr userDrawn="1"/>
        </p:nvCxnSpPr>
        <p:spPr>
          <a:xfrm>
            <a:off x="838200" y="1162967"/>
            <a:ext cx="10515600" cy="0"/>
          </a:xfrm>
          <a:prstGeom prst="line">
            <a:avLst/>
          </a:prstGeom>
          <a:ln w="381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7706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zöveg helye 2">
            <a:extLst>
              <a:ext uri="{FF2B5EF4-FFF2-40B4-BE49-F238E27FC236}">
                <a16:creationId xmlns:a16="http://schemas.microsoft.com/office/drawing/2014/main" id="{2B25A5CB-97A4-4251-8E62-70215F52FB1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320785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Tartalom helye 3">
            <a:extLst>
              <a:ext uri="{FF2B5EF4-FFF2-40B4-BE49-F238E27FC236}">
                <a16:creationId xmlns:a16="http://schemas.microsoft.com/office/drawing/2014/main" id="{9EC48DFD-95CC-40E7-930D-C2810A34D6C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175033"/>
            <a:ext cx="5157787" cy="4014630"/>
          </a:xfrm>
        </p:spPr>
        <p:txBody>
          <a:bodyPr/>
          <a:lstStyle/>
          <a:p>
            <a:pPr lvl="0"/>
            <a:r>
              <a:rPr lang="hu-HU" dirty="0"/>
              <a:t>Mintaszöveg szerkesztése</a:t>
            </a:r>
          </a:p>
          <a:p>
            <a:pPr lvl="1"/>
            <a:r>
              <a:rPr lang="hu-HU" dirty="0"/>
              <a:t>Második szint</a:t>
            </a:r>
          </a:p>
          <a:p>
            <a:pPr lvl="2"/>
            <a:r>
              <a:rPr lang="hu-HU" dirty="0"/>
              <a:t>Harmadik szint</a:t>
            </a:r>
          </a:p>
          <a:p>
            <a:pPr lvl="3"/>
            <a:r>
              <a:rPr lang="hu-HU" dirty="0"/>
              <a:t>Negyedik szint</a:t>
            </a:r>
          </a:p>
          <a:p>
            <a:pPr lvl="4"/>
            <a:r>
              <a:rPr lang="hu-HU" dirty="0"/>
              <a:t>Ötödik szint</a:t>
            </a:r>
            <a:endParaRPr lang="en-GB" dirty="0"/>
          </a:p>
        </p:txBody>
      </p:sp>
      <p:sp>
        <p:nvSpPr>
          <p:cNvPr id="5" name="Szöveg helye 4">
            <a:extLst>
              <a:ext uri="{FF2B5EF4-FFF2-40B4-BE49-F238E27FC236}">
                <a16:creationId xmlns:a16="http://schemas.microsoft.com/office/drawing/2014/main" id="{4FC7B2E8-89D3-4E5F-80C0-B8592A25F7E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0612" y="1320785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6" name="Tartalom helye 5">
            <a:extLst>
              <a:ext uri="{FF2B5EF4-FFF2-40B4-BE49-F238E27FC236}">
                <a16:creationId xmlns:a16="http://schemas.microsoft.com/office/drawing/2014/main" id="{7EBE677F-A5CF-46C3-9965-18EDE51CB58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175033"/>
            <a:ext cx="5183188" cy="4014630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GB"/>
          </a:p>
        </p:txBody>
      </p:sp>
      <p:sp>
        <p:nvSpPr>
          <p:cNvPr id="7" name="Dátum helye 6">
            <a:extLst>
              <a:ext uri="{FF2B5EF4-FFF2-40B4-BE49-F238E27FC236}">
                <a16:creationId xmlns:a16="http://schemas.microsoft.com/office/drawing/2014/main" id="{DD1ABE49-EF18-46DF-A6AA-58E4027DE9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2EEA5C-CA51-4040-B72B-F6EE53890679}" type="datetimeFigureOut">
              <a:rPr lang="en-GB" smtClean="0"/>
              <a:t>16/04/2022</a:t>
            </a:fld>
            <a:endParaRPr lang="en-GB"/>
          </a:p>
        </p:txBody>
      </p:sp>
      <p:sp>
        <p:nvSpPr>
          <p:cNvPr id="8" name="Élőláb helye 7">
            <a:extLst>
              <a:ext uri="{FF2B5EF4-FFF2-40B4-BE49-F238E27FC236}">
                <a16:creationId xmlns:a16="http://schemas.microsoft.com/office/drawing/2014/main" id="{20F8A5E3-E5DE-4289-8417-15A04AC963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Dia számának helye 8">
            <a:extLst>
              <a:ext uri="{FF2B5EF4-FFF2-40B4-BE49-F238E27FC236}">
                <a16:creationId xmlns:a16="http://schemas.microsoft.com/office/drawing/2014/main" id="{DA67AE43-869A-4FAC-AE20-7E2FF628BA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C512B9-E543-4434-97C8-E51D8AD34AA6}" type="slidenum">
              <a:rPr lang="en-GB" smtClean="0"/>
              <a:t>‹#›</a:t>
            </a:fld>
            <a:endParaRPr lang="en-GB"/>
          </a:p>
        </p:txBody>
      </p:sp>
      <p:sp>
        <p:nvSpPr>
          <p:cNvPr id="11" name="Cím 1">
            <a:extLst>
              <a:ext uri="{FF2B5EF4-FFF2-40B4-BE49-F238E27FC236}">
                <a16:creationId xmlns:a16="http://schemas.microsoft.com/office/drawing/2014/main" id="{4D7631CE-1738-45C5-A5C9-AE1BB545BD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788972"/>
          </a:xfrm>
        </p:spPr>
        <p:txBody>
          <a:bodyPr/>
          <a:lstStyle/>
          <a:p>
            <a:r>
              <a:rPr lang="hu-HU" dirty="0"/>
              <a:t>Mintacím szerkesztése</a:t>
            </a:r>
            <a:endParaRPr lang="en-GB" dirty="0"/>
          </a:p>
        </p:txBody>
      </p:sp>
      <p:cxnSp>
        <p:nvCxnSpPr>
          <p:cNvPr id="12" name="Egyenes összekötő 11">
            <a:extLst>
              <a:ext uri="{FF2B5EF4-FFF2-40B4-BE49-F238E27FC236}">
                <a16:creationId xmlns:a16="http://schemas.microsoft.com/office/drawing/2014/main" id="{CB43BEA9-DC17-40A9-A8FA-FF3794239C92}"/>
              </a:ext>
            </a:extLst>
          </p:cNvPr>
          <p:cNvCxnSpPr/>
          <p:nvPr userDrawn="1"/>
        </p:nvCxnSpPr>
        <p:spPr>
          <a:xfrm>
            <a:off x="838200" y="1162967"/>
            <a:ext cx="10515600" cy="0"/>
          </a:xfrm>
          <a:prstGeom prst="line">
            <a:avLst/>
          </a:prstGeom>
          <a:ln w="381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543153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átum helye 2">
            <a:extLst>
              <a:ext uri="{FF2B5EF4-FFF2-40B4-BE49-F238E27FC236}">
                <a16:creationId xmlns:a16="http://schemas.microsoft.com/office/drawing/2014/main" id="{1D00A28E-45BF-4F16-8514-869C336684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2EEA5C-CA51-4040-B72B-F6EE53890679}" type="datetimeFigureOut">
              <a:rPr lang="en-GB" smtClean="0"/>
              <a:t>16/04/2022</a:t>
            </a:fld>
            <a:endParaRPr lang="en-GB"/>
          </a:p>
        </p:txBody>
      </p:sp>
      <p:sp>
        <p:nvSpPr>
          <p:cNvPr id="4" name="Élőláb helye 3">
            <a:extLst>
              <a:ext uri="{FF2B5EF4-FFF2-40B4-BE49-F238E27FC236}">
                <a16:creationId xmlns:a16="http://schemas.microsoft.com/office/drawing/2014/main" id="{BC9A97A4-D29F-4677-B5B2-640CAD8BC6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Dia számának helye 4">
            <a:extLst>
              <a:ext uri="{FF2B5EF4-FFF2-40B4-BE49-F238E27FC236}">
                <a16:creationId xmlns:a16="http://schemas.microsoft.com/office/drawing/2014/main" id="{568F8BD9-C6F3-4447-8F99-0557F21CFF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C512B9-E543-4434-97C8-E51D8AD34AA6}" type="slidenum">
              <a:rPr lang="en-GB" smtClean="0"/>
              <a:t>‹#›</a:t>
            </a:fld>
            <a:endParaRPr lang="en-GB"/>
          </a:p>
        </p:txBody>
      </p:sp>
      <p:sp>
        <p:nvSpPr>
          <p:cNvPr id="7" name="Cím 1">
            <a:extLst>
              <a:ext uri="{FF2B5EF4-FFF2-40B4-BE49-F238E27FC236}">
                <a16:creationId xmlns:a16="http://schemas.microsoft.com/office/drawing/2014/main" id="{FF19F25B-EA18-44BF-B33D-4C29A37FE3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788972"/>
          </a:xfrm>
        </p:spPr>
        <p:txBody>
          <a:bodyPr/>
          <a:lstStyle/>
          <a:p>
            <a:r>
              <a:rPr lang="hu-HU" dirty="0"/>
              <a:t>Mintacím szerkesztése</a:t>
            </a:r>
            <a:endParaRPr lang="en-GB" dirty="0"/>
          </a:p>
        </p:txBody>
      </p:sp>
      <p:cxnSp>
        <p:nvCxnSpPr>
          <p:cNvPr id="8" name="Egyenes összekötő 7">
            <a:extLst>
              <a:ext uri="{FF2B5EF4-FFF2-40B4-BE49-F238E27FC236}">
                <a16:creationId xmlns:a16="http://schemas.microsoft.com/office/drawing/2014/main" id="{6512EA58-8A49-4AD0-B5BE-C5703AF8E1DF}"/>
              </a:ext>
            </a:extLst>
          </p:cNvPr>
          <p:cNvCxnSpPr/>
          <p:nvPr userDrawn="1"/>
        </p:nvCxnSpPr>
        <p:spPr>
          <a:xfrm>
            <a:off x="838200" y="1162967"/>
            <a:ext cx="10515600" cy="0"/>
          </a:xfrm>
          <a:prstGeom prst="line">
            <a:avLst/>
          </a:prstGeom>
          <a:ln w="381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949891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átum helye 1">
            <a:extLst>
              <a:ext uri="{FF2B5EF4-FFF2-40B4-BE49-F238E27FC236}">
                <a16:creationId xmlns:a16="http://schemas.microsoft.com/office/drawing/2014/main" id="{50796424-B506-4DD1-A823-CB594659B1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2EEA5C-CA51-4040-B72B-F6EE53890679}" type="datetimeFigureOut">
              <a:rPr lang="en-GB" smtClean="0"/>
              <a:t>16/04/2022</a:t>
            </a:fld>
            <a:endParaRPr lang="en-GB"/>
          </a:p>
        </p:txBody>
      </p:sp>
      <p:sp>
        <p:nvSpPr>
          <p:cNvPr id="3" name="Élőláb helye 2">
            <a:extLst>
              <a:ext uri="{FF2B5EF4-FFF2-40B4-BE49-F238E27FC236}">
                <a16:creationId xmlns:a16="http://schemas.microsoft.com/office/drawing/2014/main" id="{60290167-3097-4662-946F-CDF8D12700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Dia számának helye 3">
            <a:extLst>
              <a:ext uri="{FF2B5EF4-FFF2-40B4-BE49-F238E27FC236}">
                <a16:creationId xmlns:a16="http://schemas.microsoft.com/office/drawing/2014/main" id="{B1A5FA0C-681E-4739-BF9B-0363D2B0B8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C512B9-E543-4434-97C8-E51D8AD34AA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42821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artalomrész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57F9A4ED-2534-41AE-BE05-643FA0159F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u-HU"/>
              <a:t>Mintacím szerkesztése</a:t>
            </a:r>
            <a:endParaRPr lang="en-GB"/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D7583F6A-DF2C-4EF0-9529-2B7B59201B7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GB"/>
          </a:p>
        </p:txBody>
      </p:sp>
      <p:sp>
        <p:nvSpPr>
          <p:cNvPr id="4" name="Szöveg helye 3">
            <a:extLst>
              <a:ext uri="{FF2B5EF4-FFF2-40B4-BE49-F238E27FC236}">
                <a16:creationId xmlns:a16="http://schemas.microsoft.com/office/drawing/2014/main" id="{3C67912D-767A-406D-A1DD-752153DACD6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Dátum helye 4">
            <a:extLst>
              <a:ext uri="{FF2B5EF4-FFF2-40B4-BE49-F238E27FC236}">
                <a16:creationId xmlns:a16="http://schemas.microsoft.com/office/drawing/2014/main" id="{FD0C1F05-3A14-4C1E-9853-CB4B972CCB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2EEA5C-CA51-4040-B72B-F6EE53890679}" type="datetimeFigureOut">
              <a:rPr lang="en-GB" smtClean="0"/>
              <a:t>16/04/2022</a:t>
            </a:fld>
            <a:endParaRPr lang="en-GB"/>
          </a:p>
        </p:txBody>
      </p:sp>
      <p:sp>
        <p:nvSpPr>
          <p:cNvPr id="6" name="Élőláb helye 5">
            <a:extLst>
              <a:ext uri="{FF2B5EF4-FFF2-40B4-BE49-F238E27FC236}">
                <a16:creationId xmlns:a16="http://schemas.microsoft.com/office/drawing/2014/main" id="{982D19CA-4137-4C0A-B36D-575CE6347F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Dia számának helye 6">
            <a:extLst>
              <a:ext uri="{FF2B5EF4-FFF2-40B4-BE49-F238E27FC236}">
                <a16:creationId xmlns:a16="http://schemas.microsoft.com/office/drawing/2014/main" id="{B231F7B4-BA85-407D-8645-BC8AF502B2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C512B9-E543-4434-97C8-E51D8AD34AA6}" type="slidenum">
              <a:rPr lang="en-GB" smtClean="0"/>
              <a:t>‹#›</a:t>
            </a:fld>
            <a:endParaRPr lang="en-GB"/>
          </a:p>
        </p:txBody>
      </p:sp>
      <p:cxnSp>
        <p:nvCxnSpPr>
          <p:cNvPr id="8" name="Egyenes összekötő 7">
            <a:extLst>
              <a:ext uri="{FF2B5EF4-FFF2-40B4-BE49-F238E27FC236}">
                <a16:creationId xmlns:a16="http://schemas.microsoft.com/office/drawing/2014/main" id="{6F250C07-59BC-48FD-B059-108458099089}"/>
              </a:ext>
            </a:extLst>
          </p:cNvPr>
          <p:cNvCxnSpPr>
            <a:cxnSpLocks/>
          </p:cNvCxnSpPr>
          <p:nvPr userDrawn="1"/>
        </p:nvCxnSpPr>
        <p:spPr>
          <a:xfrm>
            <a:off x="838200" y="2057400"/>
            <a:ext cx="3933825" cy="0"/>
          </a:xfrm>
          <a:prstGeom prst="line">
            <a:avLst/>
          </a:prstGeom>
          <a:ln w="381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758846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6E5E6DA6-2D9C-48E1-A786-19DB909AE8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u-HU"/>
              <a:t>Mintacím szerkesztése</a:t>
            </a:r>
            <a:endParaRPr lang="en-GB"/>
          </a:p>
        </p:txBody>
      </p:sp>
      <p:sp>
        <p:nvSpPr>
          <p:cNvPr id="3" name="Kép helye 2">
            <a:extLst>
              <a:ext uri="{FF2B5EF4-FFF2-40B4-BE49-F238E27FC236}">
                <a16:creationId xmlns:a16="http://schemas.microsoft.com/office/drawing/2014/main" id="{B7DF9C2C-E2D7-4735-88AA-F50CE9DBA17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Szöveg helye 3">
            <a:extLst>
              <a:ext uri="{FF2B5EF4-FFF2-40B4-BE49-F238E27FC236}">
                <a16:creationId xmlns:a16="http://schemas.microsoft.com/office/drawing/2014/main" id="{A6E760B4-27EB-4D08-9A5E-47399C92F8D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Dátum helye 4">
            <a:extLst>
              <a:ext uri="{FF2B5EF4-FFF2-40B4-BE49-F238E27FC236}">
                <a16:creationId xmlns:a16="http://schemas.microsoft.com/office/drawing/2014/main" id="{41B93000-DE46-4E7C-B011-116BA4548B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2EEA5C-CA51-4040-B72B-F6EE53890679}" type="datetimeFigureOut">
              <a:rPr lang="en-GB" smtClean="0"/>
              <a:t>16/04/2022</a:t>
            </a:fld>
            <a:endParaRPr lang="en-GB"/>
          </a:p>
        </p:txBody>
      </p:sp>
      <p:sp>
        <p:nvSpPr>
          <p:cNvPr id="6" name="Élőláb helye 5">
            <a:extLst>
              <a:ext uri="{FF2B5EF4-FFF2-40B4-BE49-F238E27FC236}">
                <a16:creationId xmlns:a16="http://schemas.microsoft.com/office/drawing/2014/main" id="{8FB6FD27-44BC-4DD3-A8B3-0EF998F3B5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Dia számának helye 6">
            <a:extLst>
              <a:ext uri="{FF2B5EF4-FFF2-40B4-BE49-F238E27FC236}">
                <a16:creationId xmlns:a16="http://schemas.microsoft.com/office/drawing/2014/main" id="{BF85C83D-A66E-477A-9AF2-AB24D08CEC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C512B9-E543-4434-97C8-E51D8AD34AA6}" type="slidenum">
              <a:rPr lang="en-GB" smtClean="0"/>
              <a:t>‹#›</a:t>
            </a:fld>
            <a:endParaRPr lang="en-GB"/>
          </a:p>
        </p:txBody>
      </p:sp>
      <p:cxnSp>
        <p:nvCxnSpPr>
          <p:cNvPr id="8" name="Egyenes összekötő 7">
            <a:extLst>
              <a:ext uri="{FF2B5EF4-FFF2-40B4-BE49-F238E27FC236}">
                <a16:creationId xmlns:a16="http://schemas.microsoft.com/office/drawing/2014/main" id="{392BF8F4-48D8-4282-8CC2-16B65238C933}"/>
              </a:ext>
            </a:extLst>
          </p:cNvPr>
          <p:cNvCxnSpPr>
            <a:cxnSpLocks/>
          </p:cNvCxnSpPr>
          <p:nvPr userDrawn="1"/>
        </p:nvCxnSpPr>
        <p:spPr>
          <a:xfrm>
            <a:off x="838200" y="2057400"/>
            <a:ext cx="3933825" cy="0"/>
          </a:xfrm>
          <a:prstGeom prst="line">
            <a:avLst/>
          </a:prstGeom>
          <a:ln w="381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943126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helye 1">
            <a:extLst>
              <a:ext uri="{FF2B5EF4-FFF2-40B4-BE49-F238E27FC236}">
                <a16:creationId xmlns:a16="http://schemas.microsoft.com/office/drawing/2014/main" id="{7DD4A5C7-66EC-446C-9EB8-87FF9729AB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hu-HU"/>
              <a:t>Mintacím szerkesztése</a:t>
            </a:r>
            <a:endParaRPr lang="en-GB"/>
          </a:p>
        </p:txBody>
      </p:sp>
      <p:sp>
        <p:nvSpPr>
          <p:cNvPr id="3" name="Szöveg helye 2">
            <a:extLst>
              <a:ext uri="{FF2B5EF4-FFF2-40B4-BE49-F238E27FC236}">
                <a16:creationId xmlns:a16="http://schemas.microsoft.com/office/drawing/2014/main" id="{E2324600-F635-4F52-A129-A4CA0C5678B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GB"/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612F6989-99B4-4B78-ABFD-C28934E168B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2EEA5C-CA51-4040-B72B-F6EE53890679}" type="datetimeFigureOut">
              <a:rPr lang="en-GB" smtClean="0"/>
              <a:t>16/04/2022</a:t>
            </a:fld>
            <a:endParaRPr lang="en-GB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DDF70A73-4B40-48A3-AE15-696DAB9FE56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EC91B776-AB11-456A-B239-E66E9F754D9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C512B9-E543-4434-97C8-E51D8AD34AA6}" type="slidenum">
              <a:rPr lang="en-GB" smtClean="0"/>
              <a:t>‹#›</a:t>
            </a:fld>
            <a:endParaRPr lang="en-GB"/>
          </a:p>
        </p:txBody>
      </p:sp>
      <p:pic>
        <p:nvPicPr>
          <p:cNvPr id="8" name="Kép 7">
            <a:extLst>
              <a:ext uri="{FF2B5EF4-FFF2-40B4-BE49-F238E27FC236}">
                <a16:creationId xmlns:a16="http://schemas.microsoft.com/office/drawing/2014/main" id="{B2B1F7DA-6D75-414A-A238-081D01EFA70D}"/>
              </a:ext>
            </a:extLst>
          </p:cNvPr>
          <p:cNvPicPr>
            <a:picLocks noChangeAspect="1"/>
          </p:cNvPicPr>
          <p:nvPr userDrawn="1"/>
        </p:nvPicPr>
        <p:blipFill>
          <a:blip r:embed="rId13" cstate="hqprint">
            <a:alphaModFix amt="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26776" y="5922687"/>
            <a:ext cx="735925" cy="735925"/>
          </a:xfrm>
          <a:prstGeom prst="rect">
            <a:avLst/>
          </a:prstGeom>
        </p:spPr>
      </p:pic>
      <p:sp>
        <p:nvSpPr>
          <p:cNvPr id="9" name="Szövegdoboz 8">
            <a:extLst>
              <a:ext uri="{FF2B5EF4-FFF2-40B4-BE49-F238E27FC236}">
                <a16:creationId xmlns:a16="http://schemas.microsoft.com/office/drawing/2014/main" id="{ADA72858-EE63-48AD-A01C-2C42AD08B358}"/>
              </a:ext>
            </a:extLst>
          </p:cNvPr>
          <p:cNvSpPr txBox="1"/>
          <p:nvPr userDrawn="1"/>
        </p:nvSpPr>
        <p:spPr>
          <a:xfrm>
            <a:off x="3833233" y="6121372"/>
            <a:ext cx="452553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sz="1600" dirty="0">
                <a:solidFill>
                  <a:schemeClr val="bg1">
                    <a:lumMod val="50000"/>
                  </a:schemeClr>
                </a:solidFill>
              </a:rPr>
              <a:t>BME TTK Emelt Matematika Érettségifelkészítő 2022</a:t>
            </a:r>
            <a:endParaRPr lang="en-GB" sz="1600" dirty="0">
              <a:solidFill>
                <a:schemeClr val="bg1">
                  <a:lumMod val="50000"/>
                </a:schemeClr>
              </a:solidFill>
            </a:endParaRPr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C2B53058-227F-47B3-AB67-DEF6809A4D40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4" cstate="hqprint">
            <a:alphaModFix amt="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5991641"/>
            <a:ext cx="2117459" cy="5980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429429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hu-H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ím 1">
            <a:extLst>
              <a:ext uri="{FF2B5EF4-FFF2-40B4-BE49-F238E27FC236}">
                <a16:creationId xmlns:a16="http://schemas.microsoft.com/office/drawing/2014/main" id="{4577A537-029C-47A5-B1BE-C805F937238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3999" y="337445"/>
            <a:ext cx="9144000" cy="3009069"/>
          </a:xfrm>
        </p:spPr>
        <p:txBody>
          <a:bodyPr>
            <a:normAutofit/>
          </a:bodyPr>
          <a:lstStyle/>
          <a:p>
            <a:r>
              <a:rPr lang="hu-HU" dirty="0"/>
              <a:t>BME TTK</a:t>
            </a:r>
            <a:br>
              <a:rPr lang="hu-HU" dirty="0"/>
            </a:br>
            <a:r>
              <a:rPr lang="hu-HU" dirty="0">
                <a:solidFill>
                  <a:schemeClr val="accent2"/>
                </a:solidFill>
              </a:rPr>
              <a:t>Emelt Matematika</a:t>
            </a:r>
            <a:r>
              <a:rPr lang="hu-HU" dirty="0">
                <a:solidFill>
                  <a:srgbClr val="0070C0"/>
                </a:solidFill>
              </a:rPr>
              <a:t/>
            </a:r>
            <a:br>
              <a:rPr lang="hu-HU" dirty="0">
                <a:solidFill>
                  <a:srgbClr val="0070C0"/>
                </a:solidFill>
              </a:rPr>
            </a:br>
            <a:r>
              <a:rPr lang="hu-HU" dirty="0"/>
              <a:t>Érettségifelkészítő 2022</a:t>
            </a:r>
            <a:endParaRPr lang="en-GB" dirty="0"/>
          </a:p>
        </p:txBody>
      </p:sp>
      <p:sp>
        <p:nvSpPr>
          <p:cNvPr id="5" name="Alcím 2">
            <a:extLst>
              <a:ext uri="{FF2B5EF4-FFF2-40B4-BE49-F238E27FC236}">
                <a16:creationId xmlns:a16="http://schemas.microsoft.com/office/drawing/2014/main" id="{8195CBF3-A39E-477F-983F-8AD8C071341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286812" y="5889458"/>
            <a:ext cx="5618375" cy="822427"/>
          </a:xfrm>
          <a:solidFill>
            <a:schemeClr val="bg1"/>
          </a:solidFill>
        </p:spPr>
        <p:txBody>
          <a:bodyPr>
            <a:normAutofit/>
          </a:bodyPr>
          <a:lstStyle/>
          <a:p>
            <a:r>
              <a:rPr lang="hu-HU" sz="2000" dirty="0"/>
              <a:t>Kovács Kíra Diána</a:t>
            </a:r>
          </a:p>
          <a:p>
            <a:r>
              <a:rPr lang="hu-HU" sz="2000" dirty="0"/>
              <a:t>BME Matematika </a:t>
            </a:r>
            <a:r>
              <a:rPr lang="hu-HU" sz="2000" dirty="0" err="1"/>
              <a:t>BSc</a:t>
            </a:r>
            <a:endParaRPr lang="en-GB" sz="2000" dirty="0"/>
          </a:p>
        </p:txBody>
      </p:sp>
      <p:sp>
        <p:nvSpPr>
          <p:cNvPr id="6" name="Alcím 2">
            <a:extLst>
              <a:ext uri="{FF2B5EF4-FFF2-40B4-BE49-F238E27FC236}">
                <a16:creationId xmlns:a16="http://schemas.microsoft.com/office/drawing/2014/main" id="{382CD8FA-6529-4DB8-B22B-6677879BC142}"/>
              </a:ext>
            </a:extLst>
          </p:cNvPr>
          <p:cNvSpPr txBox="1">
            <a:spLocks/>
          </p:cNvSpPr>
          <p:nvPr/>
        </p:nvSpPr>
        <p:spPr>
          <a:xfrm>
            <a:off x="1523999" y="4156572"/>
            <a:ext cx="9144000" cy="922828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hu-HU" sz="3200" dirty="0" smtClean="0"/>
              <a:t>I</a:t>
            </a:r>
            <a:r>
              <a:rPr lang="en-US" sz="3200" dirty="0" smtClean="0"/>
              <a:t>X</a:t>
            </a:r>
            <a:r>
              <a:rPr lang="hu-HU" sz="3200" dirty="0" smtClean="0"/>
              <a:t>. </a:t>
            </a:r>
            <a:r>
              <a:rPr lang="hu-HU" sz="3200" dirty="0"/>
              <a:t>Alkalom</a:t>
            </a:r>
          </a:p>
          <a:p>
            <a:r>
              <a:rPr lang="en-US" sz="3200" i="1" dirty="0" err="1" smtClean="0"/>
              <a:t>Vektorműveletek</a:t>
            </a:r>
            <a:r>
              <a:rPr lang="en-US" sz="3200" i="1" dirty="0" smtClean="0"/>
              <a:t>, </a:t>
            </a:r>
            <a:r>
              <a:rPr lang="en-US" sz="3200" i="1" dirty="0" err="1" smtClean="0"/>
              <a:t>egyenesek</a:t>
            </a:r>
            <a:r>
              <a:rPr lang="en-US" sz="3200" i="1" dirty="0" smtClean="0"/>
              <a:t>, </a:t>
            </a:r>
            <a:r>
              <a:rPr lang="en-US" sz="3200" i="1" dirty="0" err="1" smtClean="0"/>
              <a:t>egyenletrendszerek</a:t>
            </a:r>
            <a:endParaRPr lang="hu-HU" sz="3200" i="1" dirty="0"/>
          </a:p>
        </p:txBody>
      </p:sp>
    </p:spTree>
    <p:extLst>
      <p:ext uri="{BB962C8B-B14F-4D97-AF65-F5344CB8AC3E}">
        <p14:creationId xmlns:p14="http://schemas.microsoft.com/office/powerpoint/2010/main" val="14530593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B78F8FD3-B87D-43CB-8008-AD2A164BFD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Elméleti Bevezető</a:t>
            </a:r>
            <a:endParaRPr lang="en-GB" dirty="0"/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7F1DECA8-BECB-4A7B-8A0C-D172A99A7EB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20238"/>
            <a:ext cx="10515600" cy="438700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3200" b="1" u="sng" dirty="0" smtClean="0"/>
              <a:t>18</a:t>
            </a:r>
            <a:r>
              <a:rPr lang="en-US" sz="3200" b="1" u="sng" dirty="0" smtClean="0"/>
              <a:t>. </a:t>
            </a:r>
            <a:r>
              <a:rPr lang="en-US" sz="3200" b="1" u="sng" dirty="0" err="1" smtClean="0"/>
              <a:t>Tétel</a:t>
            </a:r>
            <a:endParaRPr lang="hu-HU" sz="3200" b="1" u="sng" dirty="0"/>
          </a:p>
          <a:p>
            <a:r>
              <a:rPr lang="en-GB" dirty="0" err="1" smtClean="0"/>
              <a:t>Vázlat</a:t>
            </a:r>
            <a:r>
              <a:rPr lang="en-GB" dirty="0" smtClean="0"/>
              <a:t> (</a:t>
            </a:r>
            <a:r>
              <a:rPr lang="en-GB" dirty="0" err="1" smtClean="0"/>
              <a:t>minta</a:t>
            </a:r>
            <a:r>
              <a:rPr lang="en-GB" dirty="0" smtClean="0"/>
              <a:t>):</a:t>
            </a:r>
          </a:p>
          <a:p>
            <a:pPr lvl="1"/>
            <a:r>
              <a:rPr lang="en-GB" dirty="0" err="1"/>
              <a:t>Vektor</a:t>
            </a:r>
            <a:r>
              <a:rPr lang="en-GB" dirty="0"/>
              <a:t>, </a:t>
            </a:r>
            <a:r>
              <a:rPr lang="en-GB" dirty="0" err="1"/>
              <a:t>vektor</a:t>
            </a:r>
            <a:r>
              <a:rPr lang="en-GB" dirty="0"/>
              <a:t> </a:t>
            </a:r>
            <a:r>
              <a:rPr lang="en-GB" dirty="0" err="1"/>
              <a:t>hossza</a:t>
            </a:r>
            <a:r>
              <a:rPr lang="en-GB" dirty="0"/>
              <a:t>, </a:t>
            </a:r>
            <a:r>
              <a:rPr lang="en-GB" dirty="0" err="1"/>
              <a:t>vektorok</a:t>
            </a:r>
            <a:r>
              <a:rPr lang="en-GB" dirty="0"/>
              <a:t> </a:t>
            </a:r>
            <a:r>
              <a:rPr lang="en-GB" dirty="0" err="1"/>
              <a:t>egyenlõsége</a:t>
            </a:r>
            <a:r>
              <a:rPr lang="en-GB" dirty="0"/>
              <a:t>, </a:t>
            </a:r>
            <a:r>
              <a:rPr lang="en-GB" dirty="0" err="1"/>
              <a:t>párhuzamossága</a:t>
            </a:r>
            <a:endParaRPr lang="en-GB" dirty="0"/>
          </a:p>
          <a:p>
            <a:pPr lvl="1"/>
            <a:r>
              <a:rPr lang="en-GB" dirty="0" err="1" smtClean="0"/>
              <a:t>Vektormûveletek</a:t>
            </a:r>
            <a:r>
              <a:rPr lang="en-GB" dirty="0"/>
              <a:t>, </a:t>
            </a:r>
            <a:r>
              <a:rPr lang="en-GB" dirty="0" err="1"/>
              <a:t>tulajdonságaik</a:t>
            </a:r>
            <a:endParaRPr lang="en-GB" dirty="0"/>
          </a:p>
          <a:p>
            <a:pPr lvl="1"/>
            <a:r>
              <a:rPr lang="en-GB" dirty="0" err="1" smtClean="0"/>
              <a:t>Vektorok</a:t>
            </a:r>
            <a:r>
              <a:rPr lang="en-GB" dirty="0" smtClean="0"/>
              <a:t> </a:t>
            </a:r>
            <a:r>
              <a:rPr lang="en-GB" dirty="0" err="1"/>
              <a:t>felbontása</a:t>
            </a:r>
            <a:endParaRPr lang="en-GB" dirty="0"/>
          </a:p>
          <a:p>
            <a:pPr lvl="1"/>
            <a:r>
              <a:rPr lang="en-GB" dirty="0" err="1" smtClean="0"/>
              <a:t>Vektorok</a:t>
            </a:r>
            <a:r>
              <a:rPr lang="en-GB" dirty="0" smtClean="0"/>
              <a:t> </a:t>
            </a:r>
            <a:r>
              <a:rPr lang="en-GB" dirty="0" err="1"/>
              <a:t>koordinátái</a:t>
            </a:r>
            <a:endParaRPr lang="en-GB" dirty="0"/>
          </a:p>
          <a:p>
            <a:pPr lvl="1"/>
            <a:r>
              <a:rPr lang="en-GB" dirty="0" err="1" smtClean="0"/>
              <a:t>Skaláris</a:t>
            </a:r>
            <a:r>
              <a:rPr lang="en-GB" dirty="0" smtClean="0"/>
              <a:t> </a:t>
            </a:r>
            <a:r>
              <a:rPr lang="en-GB" dirty="0" err="1"/>
              <a:t>szorzat</a:t>
            </a:r>
            <a:endParaRPr lang="en-GB" dirty="0"/>
          </a:p>
          <a:p>
            <a:pPr lvl="1"/>
            <a:r>
              <a:rPr lang="en-GB" dirty="0" err="1" smtClean="0"/>
              <a:t>Alkalmazások</a:t>
            </a:r>
            <a:r>
              <a:rPr lang="en-GB" dirty="0"/>
              <a:t>, </a:t>
            </a:r>
            <a:r>
              <a:rPr lang="en-GB" dirty="0" err="1"/>
              <a:t>matematikatörténeti</a:t>
            </a:r>
            <a:r>
              <a:rPr lang="en-GB" dirty="0"/>
              <a:t> </a:t>
            </a:r>
            <a:r>
              <a:rPr lang="en-GB" dirty="0" err="1"/>
              <a:t>vonatkozások</a:t>
            </a:r>
            <a:endParaRPr lang="en-GB" dirty="0" smtClean="0"/>
          </a:p>
          <a:p>
            <a:pPr marL="457200" lvl="1" indent="0">
              <a:buNone/>
            </a:pPr>
            <a:r>
              <a:rPr lang="en-GB" b="1" i="1" dirty="0" err="1" smtClean="0"/>
              <a:t>Segédanyag</a:t>
            </a:r>
            <a:r>
              <a:rPr lang="en-GB" b="1" i="1" dirty="0" smtClean="0"/>
              <a:t>: </a:t>
            </a:r>
            <a:r>
              <a:rPr lang="en-GB" i="1" dirty="0" err="1" smtClean="0"/>
              <a:t>Mozaik</a:t>
            </a:r>
            <a:r>
              <a:rPr lang="en-GB" i="1" dirty="0" smtClean="0"/>
              <a:t> </a:t>
            </a:r>
            <a:r>
              <a:rPr lang="en-GB" i="1" dirty="0" err="1" smtClean="0"/>
              <a:t>Kiadó</a:t>
            </a:r>
            <a:r>
              <a:rPr lang="en-GB" i="1" dirty="0" smtClean="0"/>
              <a:t> – </a:t>
            </a:r>
            <a:r>
              <a:rPr lang="en-GB" i="1" dirty="0" err="1" smtClean="0"/>
              <a:t>Matematika</a:t>
            </a:r>
            <a:r>
              <a:rPr lang="en-GB" i="1" dirty="0" smtClean="0"/>
              <a:t> </a:t>
            </a:r>
            <a:r>
              <a:rPr lang="en-GB" i="1" dirty="0" err="1" smtClean="0"/>
              <a:t>emelt</a:t>
            </a:r>
            <a:r>
              <a:rPr lang="en-GB" i="1" dirty="0" smtClean="0"/>
              <a:t> </a:t>
            </a:r>
            <a:r>
              <a:rPr lang="en-GB" i="1" dirty="0" err="1" smtClean="0"/>
              <a:t>szintű</a:t>
            </a:r>
            <a:r>
              <a:rPr lang="en-GB" i="1" dirty="0" smtClean="0"/>
              <a:t> </a:t>
            </a:r>
            <a:r>
              <a:rPr lang="en-GB" i="1" dirty="0" err="1" smtClean="0"/>
              <a:t>érettségi</a:t>
            </a:r>
            <a:r>
              <a:rPr lang="en-GB" i="1" dirty="0" smtClean="0"/>
              <a:t> </a:t>
            </a:r>
            <a:r>
              <a:rPr lang="en-GB" i="1" dirty="0" err="1" smtClean="0"/>
              <a:t>témakörök</a:t>
            </a:r>
            <a:endParaRPr lang="en-GB" i="1" dirty="0"/>
          </a:p>
        </p:txBody>
      </p:sp>
    </p:spTree>
    <p:extLst>
      <p:ext uri="{BB962C8B-B14F-4D97-AF65-F5344CB8AC3E}">
        <p14:creationId xmlns:p14="http://schemas.microsoft.com/office/powerpoint/2010/main" val="220237426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B78F8FD3-B87D-43CB-8008-AD2A164BFD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Elméleti Bevezető</a:t>
            </a:r>
            <a:endParaRPr lang="en-GB" dirty="0"/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7F1DECA8-BECB-4A7B-8A0C-D172A99A7EB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32533"/>
            <a:ext cx="10515600" cy="4018036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sz="3200" b="1" u="sng" dirty="0" smtClean="0"/>
              <a:t>19</a:t>
            </a:r>
            <a:r>
              <a:rPr lang="en-US" sz="3200" b="1" u="sng" dirty="0" smtClean="0"/>
              <a:t>. </a:t>
            </a:r>
            <a:r>
              <a:rPr lang="en-US" sz="3200" b="1" u="sng" dirty="0" err="1" smtClean="0"/>
              <a:t>Tétel</a:t>
            </a:r>
            <a:endParaRPr lang="hu-HU" sz="3200" b="1" u="sng" dirty="0"/>
          </a:p>
          <a:p>
            <a:r>
              <a:rPr lang="en-GB" dirty="0" err="1" smtClean="0"/>
              <a:t>Vázlat</a:t>
            </a:r>
            <a:r>
              <a:rPr lang="en-GB" dirty="0" smtClean="0"/>
              <a:t> (</a:t>
            </a:r>
            <a:r>
              <a:rPr lang="en-GB" dirty="0" err="1" smtClean="0"/>
              <a:t>minta</a:t>
            </a:r>
            <a:r>
              <a:rPr lang="en-GB" dirty="0" smtClean="0"/>
              <a:t>):</a:t>
            </a:r>
          </a:p>
          <a:p>
            <a:pPr lvl="1"/>
            <a:r>
              <a:rPr lang="en-GB" dirty="0" err="1"/>
              <a:t>Szakaszok</a:t>
            </a:r>
            <a:r>
              <a:rPr lang="en-GB" dirty="0"/>
              <a:t> a </a:t>
            </a:r>
            <a:r>
              <a:rPr lang="en-GB" dirty="0" err="1"/>
              <a:t>koordinátasíkon</a:t>
            </a:r>
            <a:r>
              <a:rPr lang="en-GB" dirty="0"/>
              <a:t>: </a:t>
            </a:r>
            <a:r>
              <a:rPr lang="en-GB" dirty="0" err="1"/>
              <a:t>szakasz</a:t>
            </a:r>
            <a:r>
              <a:rPr lang="en-GB" dirty="0"/>
              <a:t> </a:t>
            </a:r>
            <a:r>
              <a:rPr lang="en-GB" dirty="0" err="1"/>
              <a:t>hossza</a:t>
            </a:r>
            <a:r>
              <a:rPr lang="en-GB" dirty="0"/>
              <a:t>, </a:t>
            </a:r>
            <a:r>
              <a:rPr lang="en-GB" dirty="0" err="1"/>
              <a:t>osztópontok</a:t>
            </a:r>
            <a:endParaRPr lang="en-GB" dirty="0"/>
          </a:p>
          <a:p>
            <a:pPr lvl="1"/>
            <a:r>
              <a:rPr lang="en-GB" dirty="0" err="1" smtClean="0"/>
              <a:t>Az</a:t>
            </a:r>
            <a:r>
              <a:rPr lang="en-GB" dirty="0" smtClean="0"/>
              <a:t> </a:t>
            </a:r>
            <a:r>
              <a:rPr lang="en-GB" dirty="0" err="1"/>
              <a:t>egyenest</a:t>
            </a:r>
            <a:r>
              <a:rPr lang="en-GB" dirty="0"/>
              <a:t> </a:t>
            </a:r>
            <a:r>
              <a:rPr lang="en-GB" dirty="0" err="1"/>
              <a:t>meghatározó</a:t>
            </a:r>
            <a:r>
              <a:rPr lang="en-GB" dirty="0"/>
              <a:t> </a:t>
            </a:r>
            <a:r>
              <a:rPr lang="en-GB" dirty="0" err="1"/>
              <a:t>adatok</a:t>
            </a:r>
            <a:endParaRPr lang="en-GB" dirty="0"/>
          </a:p>
          <a:p>
            <a:pPr lvl="1"/>
            <a:r>
              <a:rPr lang="en-GB" dirty="0" err="1" smtClean="0"/>
              <a:t>Az</a:t>
            </a:r>
            <a:r>
              <a:rPr lang="en-GB" dirty="0" smtClean="0"/>
              <a:t> </a:t>
            </a:r>
            <a:r>
              <a:rPr lang="en-GB" dirty="0" err="1"/>
              <a:t>egyenes</a:t>
            </a:r>
            <a:r>
              <a:rPr lang="en-GB" dirty="0"/>
              <a:t> </a:t>
            </a:r>
            <a:r>
              <a:rPr lang="en-GB" dirty="0" err="1"/>
              <a:t>egyenletei</a:t>
            </a:r>
            <a:endParaRPr lang="en-GB" dirty="0"/>
          </a:p>
          <a:p>
            <a:pPr lvl="1"/>
            <a:r>
              <a:rPr lang="en-GB" dirty="0" err="1" smtClean="0"/>
              <a:t>Egyenesek</a:t>
            </a:r>
            <a:r>
              <a:rPr lang="en-GB" dirty="0" smtClean="0"/>
              <a:t> </a:t>
            </a:r>
            <a:r>
              <a:rPr lang="en-GB" dirty="0" err="1"/>
              <a:t>párhuzamosságának</a:t>
            </a:r>
            <a:r>
              <a:rPr lang="en-GB" dirty="0"/>
              <a:t> </a:t>
            </a:r>
            <a:r>
              <a:rPr lang="en-GB" dirty="0" err="1"/>
              <a:t>és</a:t>
            </a:r>
            <a:r>
              <a:rPr lang="en-GB" dirty="0"/>
              <a:t> </a:t>
            </a:r>
            <a:r>
              <a:rPr lang="en-GB" dirty="0" err="1" smtClean="0"/>
              <a:t>merőlegességének</a:t>
            </a:r>
            <a:r>
              <a:rPr lang="en-GB" dirty="0" smtClean="0"/>
              <a:t> </a:t>
            </a:r>
            <a:r>
              <a:rPr lang="en-GB" dirty="0" err="1"/>
              <a:t>feltételei</a:t>
            </a:r>
            <a:endParaRPr lang="en-GB" dirty="0"/>
          </a:p>
          <a:p>
            <a:pPr lvl="1"/>
            <a:r>
              <a:rPr lang="en-GB" dirty="0" smtClean="0"/>
              <a:t>A </a:t>
            </a:r>
            <a:r>
              <a:rPr lang="en-GB" dirty="0" err="1"/>
              <a:t>lineáris</a:t>
            </a:r>
            <a:r>
              <a:rPr lang="en-GB" dirty="0"/>
              <a:t> </a:t>
            </a:r>
            <a:r>
              <a:rPr lang="en-GB" dirty="0" err="1"/>
              <a:t>függvény</a:t>
            </a:r>
            <a:r>
              <a:rPr lang="en-GB" dirty="0"/>
              <a:t> </a:t>
            </a:r>
            <a:r>
              <a:rPr lang="en-GB" dirty="0" err="1"/>
              <a:t>grafikonjának</a:t>
            </a:r>
            <a:r>
              <a:rPr lang="en-GB" dirty="0"/>
              <a:t> </a:t>
            </a:r>
            <a:r>
              <a:rPr lang="en-GB" dirty="0" err="1"/>
              <a:t>és</a:t>
            </a:r>
            <a:r>
              <a:rPr lang="en-GB" dirty="0"/>
              <a:t> </a:t>
            </a:r>
            <a:r>
              <a:rPr lang="en-GB" dirty="0" err="1"/>
              <a:t>az</a:t>
            </a:r>
            <a:r>
              <a:rPr lang="en-GB" dirty="0"/>
              <a:t> </a:t>
            </a:r>
            <a:r>
              <a:rPr lang="en-GB" dirty="0" err="1"/>
              <a:t>egyenesnek</a:t>
            </a:r>
            <a:r>
              <a:rPr lang="en-GB" dirty="0"/>
              <a:t> </a:t>
            </a:r>
            <a:r>
              <a:rPr lang="en-GB" dirty="0" err="1"/>
              <a:t>kapcsolata</a:t>
            </a:r>
            <a:endParaRPr lang="en-GB" dirty="0"/>
          </a:p>
          <a:p>
            <a:pPr lvl="1"/>
            <a:r>
              <a:rPr lang="en-GB" dirty="0" err="1" smtClean="0"/>
              <a:t>Elsőfokú</a:t>
            </a:r>
            <a:r>
              <a:rPr lang="en-GB" dirty="0" smtClean="0"/>
              <a:t> </a:t>
            </a:r>
            <a:r>
              <a:rPr lang="en-GB" dirty="0" err="1"/>
              <a:t>egyenlõtlenségek</a:t>
            </a:r>
            <a:r>
              <a:rPr lang="en-GB" dirty="0"/>
              <a:t> </a:t>
            </a:r>
            <a:r>
              <a:rPr lang="en-GB" dirty="0" err="1"/>
              <a:t>grafikus</a:t>
            </a:r>
            <a:r>
              <a:rPr lang="en-GB" dirty="0"/>
              <a:t> </a:t>
            </a:r>
            <a:r>
              <a:rPr lang="en-GB" dirty="0" err="1"/>
              <a:t>megoldása</a:t>
            </a:r>
            <a:endParaRPr lang="en-GB" dirty="0"/>
          </a:p>
          <a:p>
            <a:pPr lvl="1"/>
            <a:r>
              <a:rPr lang="en-GB" dirty="0" err="1" smtClean="0"/>
              <a:t>Elsőfokú</a:t>
            </a:r>
            <a:r>
              <a:rPr lang="en-GB" dirty="0" smtClean="0"/>
              <a:t> </a:t>
            </a:r>
            <a:r>
              <a:rPr lang="en-GB" dirty="0" err="1"/>
              <a:t>egyenletrendszerek</a:t>
            </a:r>
            <a:r>
              <a:rPr lang="en-GB" dirty="0"/>
              <a:t> </a:t>
            </a:r>
            <a:r>
              <a:rPr lang="en-GB" dirty="0" err="1"/>
              <a:t>grafikus</a:t>
            </a:r>
            <a:r>
              <a:rPr lang="en-GB" dirty="0"/>
              <a:t> </a:t>
            </a:r>
            <a:r>
              <a:rPr lang="en-GB" dirty="0" err="1"/>
              <a:t>megoldása</a:t>
            </a:r>
            <a:endParaRPr lang="en-GB" dirty="0"/>
          </a:p>
          <a:p>
            <a:pPr lvl="1"/>
            <a:r>
              <a:rPr lang="en-GB" dirty="0" err="1" smtClean="0"/>
              <a:t>Alkalmazások</a:t>
            </a:r>
            <a:r>
              <a:rPr lang="en-GB" dirty="0"/>
              <a:t>, </a:t>
            </a:r>
            <a:r>
              <a:rPr lang="en-GB" dirty="0" err="1"/>
              <a:t>matematikatörténeti</a:t>
            </a:r>
            <a:r>
              <a:rPr lang="en-GB" dirty="0"/>
              <a:t> </a:t>
            </a:r>
            <a:r>
              <a:rPr lang="en-GB" dirty="0" err="1"/>
              <a:t>vonatkozások</a:t>
            </a:r>
            <a:endParaRPr lang="en-GB" dirty="0" smtClean="0"/>
          </a:p>
          <a:p>
            <a:pPr marL="457200" lvl="1" indent="0">
              <a:buNone/>
            </a:pPr>
            <a:r>
              <a:rPr lang="en-GB" b="1" i="1" dirty="0" err="1" smtClean="0"/>
              <a:t>Segédanyag</a:t>
            </a:r>
            <a:r>
              <a:rPr lang="en-GB" b="1" i="1" dirty="0" smtClean="0"/>
              <a:t>: </a:t>
            </a:r>
            <a:r>
              <a:rPr lang="en-GB" i="1" dirty="0" err="1" smtClean="0"/>
              <a:t>Mozaik</a:t>
            </a:r>
            <a:r>
              <a:rPr lang="en-GB" i="1" dirty="0" smtClean="0"/>
              <a:t> </a:t>
            </a:r>
            <a:r>
              <a:rPr lang="en-GB" i="1" dirty="0" err="1" smtClean="0"/>
              <a:t>Kiadó</a:t>
            </a:r>
            <a:r>
              <a:rPr lang="en-GB" i="1" dirty="0" smtClean="0"/>
              <a:t> – </a:t>
            </a:r>
            <a:r>
              <a:rPr lang="en-GB" i="1" dirty="0" err="1" smtClean="0"/>
              <a:t>Matematika</a:t>
            </a:r>
            <a:r>
              <a:rPr lang="en-GB" i="1" dirty="0" smtClean="0"/>
              <a:t> </a:t>
            </a:r>
            <a:r>
              <a:rPr lang="en-GB" i="1" dirty="0" err="1" smtClean="0"/>
              <a:t>emelt</a:t>
            </a:r>
            <a:r>
              <a:rPr lang="en-GB" i="1" dirty="0" smtClean="0"/>
              <a:t> </a:t>
            </a:r>
            <a:r>
              <a:rPr lang="en-GB" i="1" dirty="0" err="1" smtClean="0"/>
              <a:t>szintű</a:t>
            </a:r>
            <a:r>
              <a:rPr lang="en-GB" i="1" dirty="0" smtClean="0"/>
              <a:t> </a:t>
            </a:r>
            <a:r>
              <a:rPr lang="en-GB" i="1" dirty="0" err="1" smtClean="0"/>
              <a:t>érettségi</a:t>
            </a:r>
            <a:r>
              <a:rPr lang="en-GB" i="1" dirty="0" smtClean="0"/>
              <a:t> </a:t>
            </a:r>
            <a:r>
              <a:rPr lang="en-GB" i="1" dirty="0" err="1" smtClean="0"/>
              <a:t>témakörök</a:t>
            </a:r>
            <a:endParaRPr lang="en-GB" i="1" dirty="0"/>
          </a:p>
        </p:txBody>
      </p:sp>
    </p:spTree>
    <p:extLst>
      <p:ext uri="{BB962C8B-B14F-4D97-AF65-F5344CB8AC3E}">
        <p14:creationId xmlns:p14="http://schemas.microsoft.com/office/powerpoint/2010/main" val="291296086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389</TotalTime>
  <Words>124</Words>
  <Application>Microsoft Office PowerPoint</Application>
  <PresentationFormat>Szélesvásznú</PresentationFormat>
  <Paragraphs>28</Paragraphs>
  <Slides>3</Slides>
  <Notes>1</Notes>
  <HiddenSlides>0</HiddenSlides>
  <MMClips>0</MMClips>
  <ScaleCrop>false</ScaleCrop>
  <HeadingPairs>
    <vt:vector size="6" baseType="variant">
      <vt:variant>
        <vt:lpstr>Használt betűtípusok</vt:lpstr>
      </vt:variant>
      <vt:variant>
        <vt:i4>3</vt:i4>
      </vt:variant>
      <vt:variant>
        <vt:lpstr>Téma</vt:lpstr>
      </vt:variant>
      <vt:variant>
        <vt:i4>1</vt:i4>
      </vt:variant>
      <vt:variant>
        <vt:lpstr>Diacímek</vt:lpstr>
      </vt:variant>
      <vt:variant>
        <vt:i4>3</vt:i4>
      </vt:variant>
    </vt:vector>
  </HeadingPairs>
  <TitlesOfParts>
    <vt:vector size="7" baseType="lpstr">
      <vt:lpstr>Arial</vt:lpstr>
      <vt:lpstr>Calibri</vt:lpstr>
      <vt:lpstr>Calibri Light</vt:lpstr>
      <vt:lpstr>Office-téma</vt:lpstr>
      <vt:lpstr>BME TTK Emelt Matematika Érettségifelkészítő 2022</vt:lpstr>
      <vt:lpstr>Elméleti Bevezető</vt:lpstr>
      <vt:lpstr>Elméleti Bevezető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BME TTK Fizika Érettségifelkészítő</dc:title>
  <dc:creator>Fehérvári Gergő</dc:creator>
  <cp:lastModifiedBy>Kíra Diána Kovács</cp:lastModifiedBy>
  <cp:revision>54</cp:revision>
  <dcterms:created xsi:type="dcterms:W3CDTF">2022-02-15T15:05:16Z</dcterms:created>
  <dcterms:modified xsi:type="dcterms:W3CDTF">2022-04-16T13:56:55Z</dcterms:modified>
</cp:coreProperties>
</file>