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78098605-7209-441B-A3FD-EA1B0C65B232}">
          <p14:sldIdLst>
            <p14:sldId id="256"/>
          </p14:sldIdLst>
        </p14:section>
        <p14:section name="Névtelen szakasz" id="{02163CBC-95EC-4196-96F7-FA58DFAF61EF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gflArNkq9dqnhRU8AnzHjg0ECf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függőleges szöveg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838200" y="1695630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üggőleges cím és szöveg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38200" y="1367164"/>
            <a:ext cx="10515600" cy="4809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30" name="Google Shape;30;p5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zakaszfejléc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artalomrész">
  <p:cSld name="2 tartalomrész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8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172200" y="1313895"/>
            <a:ext cx="5181600" cy="486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4" name="Google Shape;44;p7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Összehasonlítás">
  <p:cSld name="Összehasonlítá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839788" y="2175033"/>
            <a:ext cx="5157787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6170612" y="1320785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6172200" y="2175033"/>
            <a:ext cx="5183188" cy="4014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sak cím">
  <p:cSld name="Csak cí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0" name="Google Shape;60;p9"/>
          <p:cNvCxnSpPr/>
          <p:nvPr/>
        </p:nvCxnSpPr>
        <p:spPr>
          <a:xfrm>
            <a:off x="838200" y="1162967"/>
            <a:ext cx="105156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Üres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rtalomrész képaláírással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72" name="Google Shape;72;p11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ép képaláírással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cxnSp>
        <p:nvCxnSpPr>
          <p:cNvPr id="80" name="Google Shape;80;p12"/>
          <p:cNvCxnSpPr/>
          <p:nvPr/>
        </p:nvCxnSpPr>
        <p:spPr>
          <a:xfrm>
            <a:off x="838200" y="2057400"/>
            <a:ext cx="3933825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  <p:pic>
        <p:nvPicPr>
          <p:cNvPr id="15" name="Google Shape;15;p3"/>
          <p:cNvPicPr preferRelativeResize="0"/>
          <p:nvPr/>
        </p:nvPicPr>
        <p:blipFill rotWithShape="1">
          <a:blip r:embed="rId13">
            <a:alphaModFix amt="70000"/>
          </a:blip>
          <a:srcRect/>
          <a:stretch/>
        </p:blipFill>
        <p:spPr>
          <a:xfrm>
            <a:off x="10626776" y="5922687"/>
            <a:ext cx="735925" cy="73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/>
          <p:nvPr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BME TTK Emelt Matematika Érettségifelkészítő 2022</a:t>
            </a:r>
            <a:endParaRPr sz="16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3"/>
          <p:cNvPicPr preferRelativeResize="0"/>
          <p:nvPr/>
        </p:nvPicPr>
        <p:blipFill rotWithShape="1">
          <a:blip r:embed="rId14">
            <a:alphaModFix amt="70000"/>
          </a:blip>
          <a:srcRect/>
          <a:stretch/>
        </p:blipFill>
        <p:spPr>
          <a:xfrm>
            <a:off x="838200" y="5991641"/>
            <a:ext cx="2117459" cy="59801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hu-HU"/>
              <a:t>BME TTK</a:t>
            </a:r>
            <a:br>
              <a:rPr lang="hu-HU"/>
            </a:br>
            <a:r>
              <a:rPr lang="hu-HU">
                <a:solidFill>
                  <a:schemeClr val="accent2"/>
                </a:solidFill>
              </a:rPr>
              <a:t>Emelt Matematika</a:t>
            </a:r>
            <a:br>
              <a:rPr lang="hu-HU">
                <a:solidFill>
                  <a:srgbClr val="0070C0"/>
                </a:solidFill>
              </a:rPr>
            </a:br>
            <a:r>
              <a:rPr lang="hu-HU"/>
              <a:t>Érettségifelkészítő 2022</a:t>
            </a:r>
            <a:endParaRPr/>
          </a:p>
        </p:txBody>
      </p:sp>
      <p:sp>
        <p:nvSpPr>
          <p:cNvPr id="100" name="Google Shape;100;p1"/>
          <p:cNvSpPr txBox="1"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Magyar Boglárka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sz="2000"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1523999" y="4156572"/>
            <a:ext cx="9144000" cy="9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VIII</a:t>
            </a:r>
            <a:r>
              <a:rPr lang="hu-H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Alkalom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dirty="0" err="1"/>
              <a:t>Egybevágósági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hasonlósági</a:t>
            </a:r>
            <a:r>
              <a:rPr lang="en-US" dirty="0"/>
              <a:t> </a:t>
            </a:r>
            <a:r>
              <a:rPr lang="en-US" dirty="0" err="1"/>
              <a:t>transzformációk</a:t>
            </a:r>
            <a:r>
              <a:rPr lang="en-US" dirty="0"/>
              <a:t>, </a:t>
            </a:r>
            <a:r>
              <a:rPr lang="en-US" dirty="0" err="1"/>
              <a:t>szokszögek</a:t>
            </a:r>
            <a:r>
              <a:rPr lang="en-US" dirty="0"/>
              <a:t>, </a:t>
            </a:r>
            <a:r>
              <a:rPr lang="en-US" dirty="0" err="1"/>
              <a:t>térelemek</a:t>
            </a:r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DD324C-0868-4341-B18A-DE84BF93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4" y="578192"/>
            <a:ext cx="11225463" cy="78897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Gráfok</a:t>
            </a:r>
            <a:br>
              <a:rPr lang="en-US" dirty="0"/>
            </a:b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0B3D60A-FC72-407E-AAEC-ABBF10B9E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DD9FBEA-B0AE-4146-8557-69CE4F4C6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876" y="1186329"/>
            <a:ext cx="8839098" cy="1939614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49D351FF-DE52-46DE-BB89-F35A57002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80" y="3362564"/>
            <a:ext cx="6238875" cy="1819275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70FEBDF5-E166-4D5B-BBAC-D42795010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7746" y="3201364"/>
            <a:ext cx="4080228" cy="1141397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4D808D95-768A-4EC4-8070-2C6C60D279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400" y="4499813"/>
            <a:ext cx="4808919" cy="13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47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DB77F4-87C4-4ED3-8316-3A4127C2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78192"/>
            <a:ext cx="11193379" cy="788972"/>
          </a:xfrm>
        </p:spPr>
        <p:txBody>
          <a:bodyPr>
            <a:normAutofit fontScale="90000"/>
          </a:bodyPr>
          <a:lstStyle/>
          <a:p>
            <a:r>
              <a:rPr lang="en-US" dirty="0"/>
              <a:t>21</a:t>
            </a:r>
            <a:r>
              <a:rPr lang="hu-HU" dirty="0"/>
              <a:t>	Térelemek távolsága és szöge. Térbeli alakzatok. Felszín- és térfogatszámítás</a:t>
            </a:r>
            <a:r>
              <a:rPr lang="en-US" dirty="0"/>
              <a:t> (</a:t>
            </a:r>
            <a:r>
              <a:rPr lang="en-US" dirty="0" err="1"/>
              <a:t>függvénytábla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033558A-9161-4CB2-88B1-8DC26A2FE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9837705-F19D-42E1-B618-665E1EF93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8" y="1367164"/>
            <a:ext cx="8381749" cy="459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359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301F40-238C-4C83-8F57-FF229E59B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E8EDA5E-BF78-4CF4-A902-2DF8CA893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44CDFAB4-DF05-4CE9-AAFB-EE14F5782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7164"/>
            <a:ext cx="9618070" cy="223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994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DB9862-DEFE-4136-9E3E-96D05A46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Szögek</a:t>
            </a:r>
            <a:r>
              <a:rPr lang="en-US" dirty="0"/>
              <a:t> </a:t>
            </a:r>
            <a:r>
              <a:rPr lang="en-US" dirty="0" err="1"/>
              <a:t>közti</a:t>
            </a:r>
            <a:r>
              <a:rPr lang="en-US" dirty="0"/>
              <a:t> </a:t>
            </a:r>
            <a:r>
              <a:rPr lang="en-US" dirty="0" err="1"/>
              <a:t>összefüggések</a:t>
            </a: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9C18930-0055-47D1-963F-735674F75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3388721C-F68E-4ACB-B965-68537698E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656"/>
            <a:ext cx="8308557" cy="578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6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F48234-2B9B-4D8F-B848-184A4C20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Oldalak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szögek</a:t>
            </a:r>
            <a:r>
              <a:rPr lang="en-US" dirty="0"/>
              <a:t> </a:t>
            </a:r>
            <a:r>
              <a:rPr lang="en-US" dirty="0" err="1"/>
              <a:t>közt</a:t>
            </a: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1BB7912-D244-48C3-80FE-7B90A81563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545434E9-9886-4F69-9866-F6D80B99F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96" y="244892"/>
            <a:ext cx="7562850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67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6A1DE8-E2F9-4F20-BA10-0F4EAB97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Szinusztétel</a:t>
            </a:r>
            <a:r>
              <a:rPr lang="en-US" dirty="0"/>
              <a:t>, </a:t>
            </a:r>
            <a:r>
              <a:rPr lang="en-US" dirty="0" err="1"/>
              <a:t>Koszinusztétel</a:t>
            </a: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A48273E-E224-4CFC-BCB6-321BDBC34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3B4BDFB-39B1-43E7-8B81-5FC85B3D7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416837"/>
            <a:ext cx="8386011" cy="509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800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462D92-EA64-448D-B4FB-BD243ACF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Tételek</a:t>
            </a: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31AFAB7-4197-4D7A-A191-B4BEFD743D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1</a:t>
            </a:r>
            <a:r>
              <a:rPr lang="en-US" dirty="0"/>
              <a:t>5</a:t>
            </a:r>
            <a:r>
              <a:rPr lang="hu-HU" dirty="0"/>
              <a:t>	</a:t>
            </a:r>
            <a:r>
              <a:rPr lang="en-US" dirty="0" err="1"/>
              <a:t>Egybevágósági</a:t>
            </a:r>
            <a:r>
              <a:rPr lang="en-US" dirty="0"/>
              <a:t> </a:t>
            </a:r>
            <a:r>
              <a:rPr lang="en-US" dirty="0" err="1"/>
              <a:t>transzformációk</a:t>
            </a:r>
            <a:r>
              <a:rPr lang="en-US" dirty="0"/>
              <a:t>, </a:t>
            </a:r>
            <a:r>
              <a:rPr lang="en-US" dirty="0" err="1"/>
              <a:t>alakzatok</a:t>
            </a:r>
            <a:r>
              <a:rPr lang="en-US" dirty="0"/>
              <a:t> </a:t>
            </a:r>
            <a:r>
              <a:rPr lang="en-US" dirty="0" err="1"/>
              <a:t>egybevágósága</a:t>
            </a:r>
            <a:r>
              <a:rPr lang="en-US" dirty="0"/>
              <a:t>. </a:t>
            </a:r>
            <a:r>
              <a:rPr lang="en-US" dirty="0" err="1"/>
              <a:t>Szimmetria</a:t>
            </a:r>
            <a:r>
              <a:rPr lang="en-US" dirty="0"/>
              <a:t>. </a:t>
            </a:r>
            <a:r>
              <a:rPr lang="en-US" dirty="0" err="1"/>
              <a:t>Hasonlósági</a:t>
            </a:r>
            <a:r>
              <a:rPr lang="en-US" dirty="0"/>
              <a:t> </a:t>
            </a:r>
            <a:r>
              <a:rPr lang="en-US" dirty="0" err="1"/>
              <a:t>transzformációk</a:t>
            </a:r>
            <a:r>
              <a:rPr lang="en-US" dirty="0"/>
              <a:t>. </a:t>
            </a:r>
            <a:r>
              <a:rPr lang="en-US" dirty="0" err="1"/>
              <a:t>Hasonló</a:t>
            </a:r>
            <a:r>
              <a:rPr lang="en-US" dirty="0"/>
              <a:t> </a:t>
            </a:r>
            <a:r>
              <a:rPr lang="en-US" dirty="0" err="1"/>
              <a:t>síkidomok</a:t>
            </a:r>
            <a:r>
              <a:rPr lang="en-US" dirty="0"/>
              <a:t> </a:t>
            </a:r>
            <a:r>
              <a:rPr lang="en-US" dirty="0" err="1"/>
              <a:t>kerülete</a:t>
            </a:r>
            <a:r>
              <a:rPr lang="en-US" dirty="0"/>
              <a:t>, </a:t>
            </a:r>
            <a:r>
              <a:rPr lang="en-US" dirty="0" err="1"/>
              <a:t>területe</a:t>
            </a:r>
            <a:r>
              <a:rPr lang="en-US" dirty="0"/>
              <a:t>, </a:t>
            </a:r>
            <a:r>
              <a:rPr lang="en-US" dirty="0" err="1"/>
              <a:t>hasonló</a:t>
            </a:r>
            <a:r>
              <a:rPr lang="en-US" dirty="0"/>
              <a:t> </a:t>
            </a:r>
            <a:r>
              <a:rPr lang="en-US" dirty="0" err="1"/>
              <a:t>testek</a:t>
            </a:r>
            <a:r>
              <a:rPr lang="en-US" dirty="0"/>
              <a:t> </a:t>
            </a:r>
            <a:r>
              <a:rPr lang="en-US" dirty="0" err="1"/>
              <a:t>felszíne</a:t>
            </a:r>
            <a:r>
              <a:rPr lang="en-US" dirty="0"/>
              <a:t>, </a:t>
            </a:r>
            <a:r>
              <a:rPr lang="en-US" dirty="0" err="1"/>
              <a:t>térfogata</a:t>
            </a:r>
            <a:r>
              <a:rPr lang="en-US" dirty="0"/>
              <a:t>. A </a:t>
            </a:r>
            <a:r>
              <a:rPr lang="en-US" dirty="0" err="1"/>
              <a:t>hasonlóság</a:t>
            </a:r>
            <a:r>
              <a:rPr lang="en-US" dirty="0"/>
              <a:t> </a:t>
            </a:r>
            <a:r>
              <a:rPr lang="en-US" dirty="0" err="1"/>
              <a:t>alkalmazásai</a:t>
            </a:r>
            <a:r>
              <a:rPr lang="en-US" dirty="0"/>
              <a:t> </a:t>
            </a:r>
            <a:r>
              <a:rPr lang="en-US" dirty="0" err="1"/>
              <a:t>síkgeometriai</a:t>
            </a:r>
            <a:r>
              <a:rPr lang="en-US" dirty="0"/>
              <a:t> </a:t>
            </a:r>
            <a:r>
              <a:rPr lang="en-US" dirty="0" err="1"/>
              <a:t>tételek</a:t>
            </a:r>
            <a:r>
              <a:rPr lang="en-US" dirty="0"/>
              <a:t> </a:t>
            </a:r>
            <a:r>
              <a:rPr lang="en-US" dirty="0" err="1"/>
              <a:t>bizonyításában</a:t>
            </a:r>
            <a:endParaRPr lang="en-US" dirty="0"/>
          </a:p>
          <a:p>
            <a:r>
              <a:rPr lang="hu-HU" dirty="0"/>
              <a:t>1</a:t>
            </a:r>
            <a:r>
              <a:rPr lang="en-US" dirty="0"/>
              <a:t>6</a:t>
            </a:r>
            <a:r>
              <a:rPr lang="hu-HU" dirty="0"/>
              <a:t>	Konvex sokszögek tulajdonságai. Szabályos sokszögek. Gráfok</a:t>
            </a:r>
          </a:p>
          <a:p>
            <a:r>
              <a:rPr lang="en-US" dirty="0"/>
              <a:t>21</a:t>
            </a:r>
            <a:r>
              <a:rPr lang="hu-HU" dirty="0"/>
              <a:t>	Térelemek távolsága és szöge. Térbeli alakzatok. Felszín- és térfogatszámítás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87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7B373F-5B70-4E5E-85FC-0F820518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673"/>
            <a:ext cx="10515600" cy="788972"/>
          </a:xfrm>
        </p:spPr>
        <p:txBody>
          <a:bodyPr>
            <a:normAutofit fontScale="90000"/>
          </a:bodyPr>
          <a:lstStyle/>
          <a:p>
            <a:r>
              <a:rPr lang="hu-HU" dirty="0"/>
              <a:t>1</a:t>
            </a:r>
            <a:r>
              <a:rPr lang="en-US" dirty="0"/>
              <a:t>5</a:t>
            </a:r>
            <a:r>
              <a:rPr lang="hu-HU" dirty="0"/>
              <a:t>	</a:t>
            </a:r>
            <a:r>
              <a:rPr lang="en-US" dirty="0" err="1"/>
              <a:t>Egybevágósági</a:t>
            </a:r>
            <a:r>
              <a:rPr lang="en-US" dirty="0"/>
              <a:t> </a:t>
            </a:r>
            <a:r>
              <a:rPr lang="en-US" dirty="0" err="1"/>
              <a:t>transzformációk</a:t>
            </a:r>
            <a:r>
              <a:rPr lang="en-US" dirty="0"/>
              <a:t>, </a:t>
            </a:r>
            <a:r>
              <a:rPr lang="en-US" dirty="0" err="1"/>
              <a:t>alakzatok</a:t>
            </a:r>
            <a:r>
              <a:rPr lang="en-US" dirty="0"/>
              <a:t> </a:t>
            </a:r>
            <a:r>
              <a:rPr lang="en-US" dirty="0" err="1"/>
              <a:t>egybevágósága</a:t>
            </a:r>
            <a:r>
              <a:rPr lang="en-US" dirty="0"/>
              <a:t>. </a:t>
            </a:r>
            <a:br>
              <a:rPr lang="hu-HU" dirty="0"/>
            </a:b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BED2554-B9E6-4080-BB56-DE743201F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94261"/>
            <a:ext cx="10515600" cy="4809798"/>
          </a:xfrm>
        </p:spPr>
        <p:txBody>
          <a:bodyPr/>
          <a:lstStyle/>
          <a:p>
            <a:r>
              <a:rPr lang="en-US" dirty="0" err="1"/>
              <a:t>Tengelyes</a:t>
            </a:r>
            <a:r>
              <a:rPr lang="en-US" dirty="0"/>
              <a:t> </a:t>
            </a:r>
            <a:r>
              <a:rPr lang="en-US" dirty="0" err="1"/>
              <a:t>tükrözés</a:t>
            </a:r>
            <a:endParaRPr lang="en-US" dirty="0"/>
          </a:p>
          <a:p>
            <a:r>
              <a:rPr lang="en-US" dirty="0" err="1"/>
              <a:t>Középpontos</a:t>
            </a:r>
            <a:r>
              <a:rPr lang="en-US" dirty="0"/>
              <a:t> </a:t>
            </a:r>
            <a:r>
              <a:rPr lang="en-US" dirty="0" err="1"/>
              <a:t>tükrözés</a:t>
            </a:r>
            <a:endParaRPr lang="en-US" dirty="0"/>
          </a:p>
          <a:p>
            <a:r>
              <a:rPr lang="en-US" dirty="0"/>
              <a:t>Pont </a:t>
            </a:r>
            <a:r>
              <a:rPr lang="en-US" dirty="0" err="1"/>
              <a:t>körüli</a:t>
            </a:r>
            <a:r>
              <a:rPr lang="en-US" dirty="0"/>
              <a:t> </a:t>
            </a:r>
            <a:r>
              <a:rPr lang="en-US" dirty="0" err="1"/>
              <a:t>forgatás</a:t>
            </a:r>
            <a:endParaRPr lang="en-US" dirty="0"/>
          </a:p>
          <a:p>
            <a:r>
              <a:rPr lang="en-US" dirty="0" err="1"/>
              <a:t>Eltolás</a:t>
            </a:r>
            <a:endParaRPr lang="en-US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0C642C1-8C33-47FA-9B40-92521BCED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2645"/>
            <a:ext cx="10420459" cy="1531616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11718CE4-CFCC-4FBC-81A4-688A2C444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776" y="2691519"/>
            <a:ext cx="3416413" cy="1272221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F3EE4E69-8623-4908-811D-13C22D17A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7152" y="2944565"/>
            <a:ext cx="1838325" cy="1019175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DE012568-1179-4A03-829A-5DA1538292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2804" y="4166482"/>
            <a:ext cx="1819275" cy="1809750"/>
          </a:xfrm>
          <a:prstGeom prst="rect">
            <a:avLst/>
          </a:prstGeom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id="{33762C35-7C06-4A08-9C99-D34B2A15E8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14952" y="4426571"/>
            <a:ext cx="190500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82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1AC122-D62D-4FDC-AE9A-EAD38189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Alakzatok</a:t>
            </a:r>
            <a:r>
              <a:rPr lang="en-US" dirty="0"/>
              <a:t> </a:t>
            </a:r>
            <a:r>
              <a:rPr lang="en-US" dirty="0" err="1"/>
              <a:t>egybevágósága</a:t>
            </a:r>
            <a:r>
              <a:rPr lang="en-US" dirty="0"/>
              <a:t>, </a:t>
            </a:r>
            <a:r>
              <a:rPr lang="en-US" dirty="0" err="1"/>
              <a:t>szimmetria</a:t>
            </a:r>
            <a:br>
              <a:rPr lang="hu-HU" dirty="0"/>
            </a:b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346AA85-921F-41CD-BFBC-2F621CD4C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838ED7F1-E342-432F-B96E-1AD48C480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7164"/>
            <a:ext cx="9020440" cy="689309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9E421A16-D689-4CB7-BF2D-C550BC8F2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056473"/>
            <a:ext cx="9164132" cy="858754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E52F43CD-0B8C-4353-BF0E-250EEAF0FB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508" y="2745782"/>
            <a:ext cx="9164132" cy="292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3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3EFC26-7FD3-4F06-AF9B-C75272004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610" y="384726"/>
            <a:ext cx="11225463" cy="59262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Hasonlósági</a:t>
            </a:r>
            <a:r>
              <a:rPr lang="en-US" dirty="0"/>
              <a:t> </a:t>
            </a:r>
            <a:r>
              <a:rPr lang="en-US" dirty="0" err="1"/>
              <a:t>transzformációk</a:t>
            </a:r>
            <a:r>
              <a:rPr lang="en-US" dirty="0"/>
              <a:t>. </a:t>
            </a:r>
            <a:r>
              <a:rPr lang="en-US" dirty="0" err="1"/>
              <a:t>Hasonló</a:t>
            </a:r>
            <a:r>
              <a:rPr lang="en-US" dirty="0"/>
              <a:t> </a:t>
            </a:r>
            <a:r>
              <a:rPr lang="en-US" dirty="0" err="1"/>
              <a:t>síkidomok</a:t>
            </a:r>
            <a:r>
              <a:rPr lang="en-US" dirty="0"/>
              <a:t> </a:t>
            </a:r>
            <a:r>
              <a:rPr lang="en-US" dirty="0" err="1"/>
              <a:t>kerülete</a:t>
            </a:r>
            <a:r>
              <a:rPr lang="en-US" dirty="0"/>
              <a:t>, </a:t>
            </a:r>
            <a:r>
              <a:rPr lang="en-US" dirty="0" err="1"/>
              <a:t>területe</a:t>
            </a:r>
            <a:r>
              <a:rPr lang="en-US" dirty="0"/>
              <a:t>, </a:t>
            </a:r>
            <a:r>
              <a:rPr lang="en-US" dirty="0" err="1"/>
              <a:t>hasonló</a:t>
            </a:r>
            <a:r>
              <a:rPr lang="en-US" dirty="0"/>
              <a:t> </a:t>
            </a:r>
            <a:r>
              <a:rPr lang="en-US" dirty="0" err="1"/>
              <a:t>testek</a:t>
            </a:r>
            <a:r>
              <a:rPr lang="en-US" dirty="0"/>
              <a:t> </a:t>
            </a:r>
            <a:r>
              <a:rPr lang="en-US" dirty="0" err="1"/>
              <a:t>felszíne</a:t>
            </a:r>
            <a:r>
              <a:rPr lang="en-US" dirty="0"/>
              <a:t>, </a:t>
            </a:r>
            <a:r>
              <a:rPr lang="en-US" dirty="0" err="1"/>
              <a:t>térfogata</a:t>
            </a:r>
            <a:r>
              <a:rPr lang="en-US" dirty="0"/>
              <a:t>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54E6291-FF72-4B21-8FB4-40083308B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E494F4CF-68DD-454D-8714-C1D64D93E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1"/>
            <a:ext cx="8886839" cy="698834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A134624A-567D-47C6-8F7F-FBFD6FA33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222835"/>
            <a:ext cx="8462455" cy="352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04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04ED62EA-079B-4776-866A-2F551A97C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7" y="4580278"/>
            <a:ext cx="7477125" cy="180975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2796ED4-A287-411B-993C-512841093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37FB1D4-55EF-4EC9-B018-884A47713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154098"/>
            <a:ext cx="10515600" cy="480979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6336CC9-A38A-4AC7-9ED6-AEFBBD476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5253" y="151648"/>
            <a:ext cx="8161494" cy="449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042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63176F-E9D1-4394-9F21-5E95553C7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8192"/>
            <a:ext cx="10515600" cy="788972"/>
          </a:xfrm>
        </p:spPr>
        <p:txBody>
          <a:bodyPr>
            <a:normAutofit fontScale="90000"/>
          </a:bodyPr>
          <a:lstStyle/>
          <a:p>
            <a:r>
              <a:rPr lang="en-US" dirty="0"/>
              <a:t>A </a:t>
            </a:r>
            <a:r>
              <a:rPr lang="en-US" dirty="0" err="1"/>
              <a:t>hasonlóság</a:t>
            </a:r>
            <a:r>
              <a:rPr lang="en-US" dirty="0"/>
              <a:t> </a:t>
            </a:r>
            <a:r>
              <a:rPr lang="en-US" dirty="0" err="1"/>
              <a:t>alkalmazásai</a:t>
            </a:r>
            <a:r>
              <a:rPr lang="en-US" dirty="0"/>
              <a:t> </a:t>
            </a:r>
            <a:r>
              <a:rPr lang="en-US" dirty="0" err="1"/>
              <a:t>síkgeometriai</a:t>
            </a:r>
            <a:r>
              <a:rPr lang="en-US" dirty="0"/>
              <a:t> </a:t>
            </a:r>
            <a:r>
              <a:rPr lang="en-US" dirty="0" err="1"/>
              <a:t>tételek</a:t>
            </a:r>
            <a:r>
              <a:rPr lang="en-US" dirty="0"/>
              <a:t> </a:t>
            </a:r>
            <a:r>
              <a:rPr lang="en-US" dirty="0" err="1"/>
              <a:t>bizonyításában</a:t>
            </a:r>
            <a:br>
              <a:rPr lang="hu-HU" dirty="0"/>
            </a:br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1372235-FB97-4D07-AD0B-7A64B7DAAA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7CECBE66-C4C4-4679-916C-535560C1F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98432"/>
            <a:ext cx="10679574" cy="207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49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F1B4492-AA46-46E4-B614-4F0254E04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622"/>
            <a:ext cx="10515600" cy="788972"/>
          </a:xfrm>
        </p:spPr>
        <p:txBody>
          <a:bodyPr>
            <a:normAutofit fontScale="90000"/>
          </a:bodyPr>
          <a:lstStyle/>
          <a:p>
            <a:r>
              <a:rPr lang="hu-HU" dirty="0"/>
              <a:t>1</a:t>
            </a:r>
            <a:r>
              <a:rPr lang="en-US" dirty="0"/>
              <a:t>6</a:t>
            </a:r>
            <a:r>
              <a:rPr lang="hu-HU" dirty="0"/>
              <a:t>	Konvex sokszögek tulajdonságai. Szabályos sokszögek. Gráfok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ACE8B44-92DB-4315-9EEE-26598EED7C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EC95CE37-8148-45EC-AC71-29984D1ED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67164"/>
            <a:ext cx="9897988" cy="1378367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789EC25D-57B7-4B10-94AD-51C1E92E8B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715377"/>
            <a:ext cx="8092216" cy="713623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3B7A1087-C27E-49E8-83B0-8A5BFCCE91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344779"/>
            <a:ext cx="6572281" cy="554883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1AB9C5F0-E266-4663-BF81-230948B965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899663"/>
            <a:ext cx="9283191" cy="127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223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7CA30E-8264-4770-A904-0D65765F2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3FEBCD9-BE8B-46CA-A26C-4E5B04A9B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DEF91E30-74B8-4622-803F-D3F280F6C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375" y="1367164"/>
            <a:ext cx="7715250" cy="462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91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8988</TotalTime>
  <Words>167</Words>
  <Application>Microsoft Office PowerPoint</Application>
  <PresentationFormat>Szélesvásznú</PresentationFormat>
  <Paragraphs>24</Paragraphs>
  <Slides>15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Office-téma</vt:lpstr>
      <vt:lpstr>BME TTK Emelt Matematika Érettségifelkészítő 2022</vt:lpstr>
      <vt:lpstr>Tételek</vt:lpstr>
      <vt:lpstr>15 Egybevágósági transzformációk, alakzatok egybevágósága.  </vt:lpstr>
      <vt:lpstr>Alakzatok egybevágósága, szimmetria </vt:lpstr>
      <vt:lpstr>Hasonlósági transzformációk. Hasonló síkidomok kerülete, területe, hasonló testek felszíne, térfogata.</vt:lpstr>
      <vt:lpstr>PowerPoint-bemutató</vt:lpstr>
      <vt:lpstr>A hasonlóság alkalmazásai síkgeometriai tételek bizonyításában </vt:lpstr>
      <vt:lpstr>16 Konvex sokszögek tulajdonságai. Szabályos sokszögek. Gráfok</vt:lpstr>
      <vt:lpstr>PowerPoint-bemutató</vt:lpstr>
      <vt:lpstr>Gráfok </vt:lpstr>
      <vt:lpstr>21 Térelemek távolsága és szöge. Térbeli alakzatok. Felszín- és térfogatszámítás (függvénytábla) </vt:lpstr>
      <vt:lpstr>PowerPoint-bemutató</vt:lpstr>
      <vt:lpstr>Szögek közti összefüggések</vt:lpstr>
      <vt:lpstr>Oldalak és szögek közt</vt:lpstr>
      <vt:lpstr>Szinusztétel, Koszinusztétel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Emelt Matematika Érettségifelkészítő 2022</dc:title>
  <dc:creator>Fehérvári Gergő</dc:creator>
  <cp:lastModifiedBy>Magyar Boglárka</cp:lastModifiedBy>
  <cp:revision>4</cp:revision>
  <dcterms:created xsi:type="dcterms:W3CDTF">2022-02-15T15:05:16Z</dcterms:created>
  <dcterms:modified xsi:type="dcterms:W3CDTF">2022-04-13T15:44:06Z</dcterms:modified>
</cp:coreProperties>
</file>