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6" r:id="rId9"/>
    <p:sldId id="268" r:id="rId10"/>
    <p:sldId id="264" r:id="rId11"/>
    <p:sldId id="269" r:id="rId12"/>
    <p:sldId id="265" r:id="rId13"/>
    <p:sldId id="267" r:id="rId14"/>
    <p:sldId id="270" r:id="rId15"/>
    <p:sldId id="271" r:id="rId16"/>
    <p:sldId id="272" r:id="rId17"/>
    <p:sldId id="261" r:id="rId1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58CBD-C579-4791-865D-2343C8275517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FB7C6-9BB9-4804-9054-70677162C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82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FB7C6-9BB9-4804-9054-70677162C6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05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4B3889-B5E4-429D-A3DD-5F96DEA4B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6D1022-79C0-4C70-BCFA-B94B11907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53C4B3-497B-47CD-AD3F-9A94619B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2E371AB-E746-4FD9-BD78-6C721885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E87514-EAAA-492A-B936-24567080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4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8CCA48-D1C2-4ECA-B900-6034F160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1DCD7A7-7AEF-4456-92F9-0D7DBC5E2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9859A38-A61F-46E9-82B6-3BE8B542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90BFE1-5DEA-442B-95E7-3AB31A2D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6CBA6FF-6E50-4BA8-8B4E-115E661D6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E2027884-0DE3-49A9-ACEB-2B97D7606006}"/>
              </a:ext>
            </a:extLst>
          </p:cNvPr>
          <p:cNvCxnSpPr/>
          <p:nvPr userDrawn="1"/>
        </p:nvCxnSpPr>
        <p:spPr>
          <a:xfrm>
            <a:off x="838200" y="1695630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50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86C53E6-0831-4869-9DE5-2E60ED4E1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20D1950-B393-4EA1-89B1-9C444F4BD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1F1C0F-530C-4419-BED7-20924F29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A1F367-E491-4E67-9A3D-A7281E824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7E2911-E7B8-45C4-9327-16C1B031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5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DEF7BF-A8C5-42B8-B150-7FAD9F9C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D1276CD-DD64-43E8-ACCE-3986FC45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0515600" cy="48097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C0F8051-99E8-4AA6-8A21-CDF7B74CE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F9088DC-9094-45BA-B0B7-0D7C1564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D69A25-1501-4284-88FA-DB24DDA0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AE285537-CEA9-421F-8578-DFD75B109C5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17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51D033-1E73-4FFA-A49F-3170F424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E5428AC-7033-4B90-9180-0F16C863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F1C6829-0060-4A29-A7A4-40D5D094C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F76BE78-E58F-4505-A254-30E6E819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32A2B64-7C34-4BB5-8397-AF480532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7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DCDB67-F8E2-482E-9B96-35DC63E35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3E808BF-005D-4550-9CC7-B5F3C5E5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068D4D3-653F-4023-8F7D-CDEA6B1B2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DFCFB21-9878-4C0F-AF2F-328532B9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00E6E43-E527-4BF8-866D-0E7D16E0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ím 1">
            <a:extLst>
              <a:ext uri="{FF2B5EF4-FFF2-40B4-BE49-F238E27FC236}">
                <a16:creationId xmlns:a16="http://schemas.microsoft.com/office/drawing/2014/main" id="{8FC29F93-16FD-4EC8-8954-AC3A96E7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17945EC2-4BD7-4671-B94E-C87EF0AF669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2B25A5CB-97A4-4251-8E62-70215F52F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EC48DFD-95CC-40E7-930D-C2810A34D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75033"/>
            <a:ext cx="5157787" cy="4014630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GB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FC7B2E8-89D3-4E5F-80C0-B8592A25F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078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EBE677F-A5CF-46C3-9965-18EDE51CB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75033"/>
            <a:ext cx="5183188" cy="401463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D1ABE49-EF18-46DF-A6AA-58E4027D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0F8A5E3-E5DE-4289-8417-15A04AC9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A67AE43-869A-4FAC-AE20-7E2FF628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4D7631CE-1738-45C5-A5C9-AE1BB545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CB43BEA9-DC17-40A9-A8FA-FF3794239C92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31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>
            <a:extLst>
              <a:ext uri="{FF2B5EF4-FFF2-40B4-BE49-F238E27FC236}">
                <a16:creationId xmlns:a16="http://schemas.microsoft.com/office/drawing/2014/main" id="{1D00A28E-45BF-4F16-8514-869C3366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C9A97A4-D29F-4677-B5B2-640CAD8B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68F8BD9-C6F3-4447-8F99-0557F21CF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id="{FF19F25B-EA18-44BF-B33D-4C29A37F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512EA58-8A49-4AD0-B5BE-C5703AF8E1DF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8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0796424-B506-4DD1-A823-CB594659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0290167-3097-4662-946F-CDF8D127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A5FA0C-681E-4739-BF9B-0363D2B0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8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F9A4ED-2534-41AE-BE05-643FA015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583F6A-DF2C-4EF0-9529-2B7B5920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C67912D-767A-406D-A1DD-752153DAC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D0C1F05-3A14-4C1E-9853-CB4B972CC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82D19CA-4137-4C0A-B36D-575CE634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231F7B4-BA85-407D-8645-BC8AF502B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F250C07-59BC-48FD-B059-108458099089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88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5E6DA6-2D9C-48E1-A786-19DB909A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7DF9C2C-E2D7-4735-88AA-F50CE9DBA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6E760B4-27EB-4D08-9A5E-47399C92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1B93000-DE46-4E7C-B011-116BA454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FB6FD27-44BC-4DD3-A8B3-0EF998F3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F85C83D-A66E-477A-9AF2-AB24D08C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392BF8F4-48D8-4282-8CC2-16B65238C933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31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DD4A5C7-66EC-446C-9EB8-87FF9729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2324600-F635-4F52-A129-A4CA0C567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12F6989-99B4-4B78-ABFD-C28934E168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EA5C-CA51-4040-B72B-F6EE53890679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DF70A73-4B40-48A3-AE15-696DAB9FE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C91B776-AB11-456A-B239-E66E9F754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B2B1F7DA-6D75-414A-A238-081D01EFA70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776" y="5922687"/>
            <a:ext cx="735925" cy="735925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ADA72858-EE63-48AD-A01C-2C42AD08B358}"/>
              </a:ext>
            </a:extLst>
          </p:cNvPr>
          <p:cNvSpPr txBox="1"/>
          <p:nvPr userDrawn="1"/>
        </p:nvSpPr>
        <p:spPr>
          <a:xfrm>
            <a:off x="4105936" y="6121372"/>
            <a:ext cx="3980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>
                <a:solidFill>
                  <a:schemeClr val="bg1">
                    <a:lumMod val="50000"/>
                  </a:schemeClr>
                </a:solidFill>
              </a:rPr>
              <a:t>BME TTK Emelt Fizika Érettségifelkészítő 2022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2B53058-227F-47B3-AB67-DEF6809A4D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991641"/>
            <a:ext cx="2117459" cy="59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94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G"/><Relationship Id="rId4" Type="http://schemas.openxmlformats.org/officeDocument/2006/relationships/image" Target="../media/image28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17" Type="http://schemas.openxmlformats.org/officeDocument/2006/relationships/image" Target="../media/image53.png"/><Relationship Id="rId2" Type="http://schemas.openxmlformats.org/officeDocument/2006/relationships/image" Target="../media/image38.png"/><Relationship Id="rId16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5" Type="http://schemas.openxmlformats.org/officeDocument/2006/relationships/image" Target="../media/image5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577A537-029C-47A5-B1BE-C805F9372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</p:spPr>
        <p:txBody>
          <a:bodyPr>
            <a:normAutofit/>
          </a:bodyPr>
          <a:lstStyle/>
          <a:p>
            <a:r>
              <a:rPr lang="hu-HU" dirty="0"/>
              <a:t>BME TTK</a:t>
            </a:r>
            <a:br>
              <a:rPr lang="hu-HU" dirty="0"/>
            </a:br>
            <a:r>
              <a:rPr lang="hu-HU" dirty="0">
                <a:solidFill>
                  <a:srgbClr val="0070C0"/>
                </a:solidFill>
              </a:rPr>
              <a:t>Emelt Fizika</a:t>
            </a:r>
            <a:br>
              <a:rPr lang="hu-HU" dirty="0">
                <a:solidFill>
                  <a:srgbClr val="0070C0"/>
                </a:solidFill>
              </a:rPr>
            </a:br>
            <a:r>
              <a:rPr lang="hu-HU" dirty="0"/>
              <a:t>Érettségifelkészítő 2022</a:t>
            </a:r>
            <a:endParaRPr lang="en-GB" dirty="0"/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8195CBF3-A39E-477F-983F-8AD8C07134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000" dirty="0" err="1"/>
              <a:t>Vajtai</a:t>
            </a:r>
            <a:r>
              <a:rPr lang="hu-HU" sz="2000" dirty="0"/>
              <a:t> Lili</a:t>
            </a:r>
          </a:p>
          <a:p>
            <a:r>
              <a:rPr lang="hu-HU" sz="2000" dirty="0"/>
              <a:t>BME Fizikus </a:t>
            </a:r>
            <a:r>
              <a:rPr lang="hu-HU" sz="2000" dirty="0" err="1"/>
              <a:t>BSc</a:t>
            </a:r>
            <a:endParaRPr lang="en-GB" sz="2000" dirty="0"/>
          </a:p>
        </p:txBody>
      </p:sp>
      <p:sp>
        <p:nvSpPr>
          <p:cNvPr id="6" name="Alcím 2">
            <a:extLst>
              <a:ext uri="{FF2B5EF4-FFF2-40B4-BE49-F238E27FC236}">
                <a16:creationId xmlns:a16="http://schemas.microsoft.com/office/drawing/2014/main" id="{382CD8FA-6529-4DB8-B22B-6677879BC142}"/>
              </a:ext>
            </a:extLst>
          </p:cNvPr>
          <p:cNvSpPr txBox="1">
            <a:spLocks/>
          </p:cNvSpPr>
          <p:nvPr/>
        </p:nvSpPr>
        <p:spPr>
          <a:xfrm>
            <a:off x="1523999" y="4156572"/>
            <a:ext cx="9144000" cy="9228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200" dirty="0"/>
              <a:t>XI. Alkalom</a:t>
            </a:r>
          </a:p>
          <a:p>
            <a:r>
              <a:rPr lang="hu-HU" sz="3200" i="1" dirty="0"/>
              <a:t>Az anyag kettős természete, atommodellek</a:t>
            </a:r>
          </a:p>
        </p:txBody>
      </p:sp>
    </p:spTree>
    <p:extLst>
      <p:ext uri="{BB962C8B-B14F-4D97-AF65-F5344CB8AC3E}">
        <p14:creationId xmlns:p14="http://schemas.microsoft.com/office/powerpoint/2010/main" val="145305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hu-HU" b="0" dirty="0"/>
                  <a:t>Bohr-modell:</a:t>
                </a:r>
                <a:endParaRPr lang="hu-HU" dirty="0"/>
              </a:p>
              <a:p>
                <a:r>
                  <a:rPr lang="hu-HU" dirty="0"/>
                  <a:t>Posztulátumok: bolygómodell + meghatározott, stacionárius pályák (nincs sugárzás); pályák közötti átmenetkor az energiakülönbség energiáját (foton) nyeli el/bocsátja ki (pontszerű mag, kötött elektron)</a:t>
                </a:r>
              </a:p>
              <a:p>
                <a:r>
                  <a:rPr lang="hu-HU" dirty="0"/>
                  <a:t>Pályák jellemzése: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hu-HU" dirty="0"/>
                  <a:t> főkvantumszám (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hu-HU" dirty="0"/>
                  <a:t> alapállapot, többi gerjesztett),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𝑚𝑣𝑟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𝑛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</m:oMath>
                </a14:m>
                <a:r>
                  <a:rPr lang="hu-HU" dirty="0"/>
                  <a:t> </a:t>
                </a:r>
                <a:r>
                  <a:rPr lang="hu-HU" dirty="0" err="1"/>
                  <a:t>kvantált</a:t>
                </a:r>
                <a:r>
                  <a:rPr lang="hu-HU" dirty="0"/>
                  <a:t> -&gt;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u-H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u-H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u-HU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hu-HU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hu-HU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hu-HU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hu-HU" dirty="0"/>
                  <a:t> (teljes energia)</a:t>
                </a:r>
              </a:p>
              <a:p>
                <a:r>
                  <a:rPr lang="hu-HU" b="0" dirty="0"/>
                  <a:t>Kvantumelmélet, fotonelmélet felhasználása (többelektronos színkép?, kovalens kötés?)</a:t>
                </a:r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028" r="-58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42A42D09-35E4-4DDF-B91B-57346001E546}"/>
                  </a:ext>
                </a:extLst>
              </p:cNvPr>
              <p:cNvSpPr txBox="1"/>
              <p:nvPr/>
            </p:nvSpPr>
            <p:spPr>
              <a:xfrm>
                <a:off x="9674832" y="5306170"/>
                <a:ext cx="23116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42A42D09-35E4-4DDF-B91B-57346001E5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4832" y="5306170"/>
                <a:ext cx="2311685" cy="369332"/>
              </a:xfrm>
              <a:prstGeom prst="rect">
                <a:avLst/>
              </a:prstGeom>
              <a:blipFill>
                <a:blip r:embed="rId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7295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85172"/>
                <a:ext cx="10515600" cy="480979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hu-HU" b="0" dirty="0"/>
                  <a:t>Vonalas színkép, Frank – Hertz-kísérlet:</a:t>
                </a:r>
              </a:p>
              <a:p>
                <a:r>
                  <a:rPr lang="hu-HU" dirty="0"/>
                  <a:t>Gáz fénykibocsátása -&gt; vonalas színkép</a:t>
                </a:r>
              </a:p>
              <a:p>
                <a:r>
                  <a:rPr lang="hu-HU" dirty="0"/>
                  <a:t>Hidrogén vonalai: </a:t>
                </a:r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hu-HU" dirty="0"/>
                  <a:t> –re visszaugrás -&gt; </a:t>
                </a:r>
                <a:r>
                  <a:rPr lang="hu-HU" dirty="0" err="1"/>
                  <a:t>Lyman</a:t>
                </a:r>
                <a:r>
                  <a:rPr lang="hu-HU" dirty="0"/>
                  <a:t>-sor (UV), 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hu-HU" dirty="0"/>
                  <a:t> –re visszaugrás -&gt; </a:t>
                </a:r>
                <a:r>
                  <a:rPr lang="hu-HU" dirty="0" err="1"/>
                  <a:t>Balmer</a:t>
                </a:r>
                <a:r>
                  <a:rPr lang="hu-HU" dirty="0"/>
                  <a:t>-sor (látható)… (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hu-HU" dirty="0"/>
                  <a:t>: </a:t>
                </a:r>
                <a:r>
                  <a:rPr lang="hu-HU" dirty="0" err="1"/>
                  <a:t>Rydberg</a:t>
                </a:r>
                <a:r>
                  <a:rPr lang="hu-HU" dirty="0"/>
                  <a:t>-állandó)</a:t>
                </a:r>
              </a:p>
              <a:p>
                <a:r>
                  <a:rPr lang="hu-HU" dirty="0" err="1"/>
                  <a:t>Franck</a:t>
                </a:r>
                <a:r>
                  <a:rPr lang="hu-HU" dirty="0"/>
                  <a:t> – Hertz-kísérlet: elektroncső + gáz, gyorsítás -&gt; rugalmas ütközések, adott energián rugalmatlan (gerjesztési energia), ellenfeszültség (közelebb gerjesztés a katódhoz -&gt; újra legyőzik)</a:t>
                </a:r>
                <a:br>
                  <a:rPr lang="hu-HU" dirty="0"/>
                </a:br>
                <a:r>
                  <a:rPr lang="hu-HU" dirty="0"/>
                  <a:t>9,8 V -&gt; új gerjesztés</a:t>
                </a:r>
              </a:p>
              <a:p>
                <a:r>
                  <a:rPr lang="hu-HU" b="0" dirty="0" err="1"/>
                  <a:t>Kvantáltság</a:t>
                </a:r>
                <a:r>
                  <a:rPr lang="hu-HU" b="0" dirty="0"/>
                  <a:t> bizonyítása</a:t>
                </a:r>
              </a:p>
              <a:p>
                <a:r>
                  <a:rPr lang="hu-HU" dirty="0"/>
                  <a:t>Energianívók</a:t>
                </a:r>
                <a:endParaRPr lang="hu-HU" b="0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85172"/>
                <a:ext cx="10515600" cy="4809798"/>
              </a:xfrm>
              <a:blipFill>
                <a:blip r:embed="rId2"/>
                <a:stretch>
                  <a:fillRect l="-1217" t="-2028" r="-87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A83C499B-7E1F-41C5-802C-18D9F00BE6B0}"/>
                  </a:ext>
                </a:extLst>
              </p:cNvPr>
              <p:cNvSpPr txBox="1"/>
              <p:nvPr/>
            </p:nvSpPr>
            <p:spPr>
              <a:xfrm>
                <a:off x="7000125" y="1285419"/>
                <a:ext cx="2191821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A83C499B-7E1F-41C5-802C-18D9F00BE6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0125" y="1285419"/>
                <a:ext cx="2191821" cy="612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Kép 6">
            <a:extLst>
              <a:ext uri="{FF2B5EF4-FFF2-40B4-BE49-F238E27FC236}">
                <a16:creationId xmlns:a16="http://schemas.microsoft.com/office/drawing/2014/main" id="{C9DF357E-4A12-4088-9EB9-CAAF969A9A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024" y="4751711"/>
            <a:ext cx="2231893" cy="1966563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81B77560-1CCB-417B-BAAB-6883B1C968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3664" y="3429000"/>
            <a:ext cx="1789294" cy="241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21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hu-HU" dirty="0"/>
                  <a:t>A Bohr-modell bővítése:</a:t>
                </a:r>
              </a:p>
              <a:p>
                <a:r>
                  <a:rPr lang="hu-HU" b="0" dirty="0"/>
                  <a:t>Több kvantumszám: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hu-HU" b="0" dirty="0"/>
                  <a:t> mellékkvantumszám (</a:t>
                </a:r>
                <a:r>
                  <a:rPr lang="hu-HU" b="0" dirty="0" err="1"/>
                  <a:t>ellipticitás</a:t>
                </a:r>
                <a:r>
                  <a:rPr lang="hu-HU" b="0" dirty="0"/>
                  <a:t>),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hu-HU" b="0" dirty="0"/>
                  <a:t> mágneses,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hu-HU" b="0" dirty="0"/>
                  <a:t> spin kvantumszám; Pauli-elv: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hu-HU" b="0" dirty="0"/>
                  <a:t>magyarázható a periódusos rendszer</a:t>
                </a:r>
              </a:p>
              <a:p>
                <a:pPr marL="0" indent="0">
                  <a:buNone/>
                </a:pPr>
                <a:r>
                  <a:rPr lang="hu-HU" dirty="0"/>
                  <a:t>Hullámmodell:</a:t>
                </a:r>
              </a:p>
              <a:p>
                <a:r>
                  <a:rPr lang="hu-HU" b="0" dirty="0"/>
                  <a:t>Bohr-modell pályáin állóhullám a de </a:t>
                </a:r>
                <a:r>
                  <a:rPr lang="hu-HU" b="0" dirty="0" err="1"/>
                  <a:t>Broglie-hullámhosszal</a:t>
                </a:r>
                <a:r>
                  <a:rPr lang="hu-HU" b="0" dirty="0"/>
                  <a:t> (diszkrét értékek)</a:t>
                </a:r>
              </a:p>
              <a:p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hu-HU" dirty="0"/>
                  <a:t> , nívók továbbra is érvényes</a:t>
                </a:r>
              </a:p>
              <a:p>
                <a:r>
                  <a:rPr lang="hu-HU" dirty="0"/>
                  <a:t>Kis energiákon rugalmas ütközés (nincs gerjesztés)</a:t>
                </a:r>
              </a:p>
              <a:p>
                <a:r>
                  <a:rPr lang="hu-HU" dirty="0"/>
                  <a:t>Pontszerű mag</a:t>
                </a:r>
              </a:p>
              <a:p>
                <a:endParaRPr lang="hu-HU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028" r="-40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ép 4">
            <a:extLst>
              <a:ext uri="{FF2B5EF4-FFF2-40B4-BE49-F238E27FC236}">
                <a16:creationId xmlns:a16="http://schemas.microsoft.com/office/drawing/2014/main" id="{36E8210A-DA41-42C0-8976-04A6E4D7AF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550" y="3772063"/>
            <a:ext cx="3326900" cy="207755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D3100E28-732E-46D7-B36B-9E669D077F17}"/>
                  </a:ext>
                </a:extLst>
              </p:cNvPr>
              <p:cNvSpPr txBox="1"/>
              <p:nvPr/>
            </p:nvSpPr>
            <p:spPr>
              <a:xfrm>
                <a:off x="7611225" y="2704818"/>
                <a:ext cx="2065105" cy="6366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λ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D3100E28-732E-46D7-B36B-9E669D077F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1225" y="2704818"/>
                <a:ext cx="2065105" cy="6366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91550B5-B4BC-4901-BFAC-C333A17E30AE}"/>
                  </a:ext>
                </a:extLst>
              </p:cNvPr>
              <p:cNvSpPr txBox="1"/>
              <p:nvPr/>
            </p:nvSpPr>
            <p:spPr>
              <a:xfrm>
                <a:off x="9676330" y="2693341"/>
                <a:ext cx="2065105" cy="648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𝑘𝑖𝑛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91550B5-B4BC-4901-BFAC-C333A17E30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6330" y="2693341"/>
                <a:ext cx="2065105" cy="6481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9061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7164"/>
                <a:ext cx="10946258" cy="480979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hu-HU" b="0" dirty="0"/>
                  <a:t>Kvantumszámok értelmezése a hullámmodellben:</a:t>
                </a:r>
              </a:p>
              <a:p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hu-HU" dirty="0"/>
                  <a:t> pályaméret (</a:t>
                </a:r>
                <a14:m>
                  <m:oMath xmlns:m="http://schemas.openxmlformats.org/officeDocument/2006/math">
                    <m:r>
                      <a:rPr lang="hu-HU" b="0" i="0" smtClean="0">
                        <a:latin typeface="Cambria Math" panose="02040503050406030204" pitchFamily="18" charset="0"/>
                      </a:rPr>
                      <m:t>~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u-HU" dirty="0"/>
                  <a:t>), csomófelületek száma (</a:t>
                </a:r>
                <a14:m>
                  <m:oMath xmlns:m="http://schemas.openxmlformats.org/officeDocument/2006/math">
                    <m:r>
                      <a:rPr lang="hu-HU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hu-HU" dirty="0"/>
                  <a:t>) -&gt; csomósík + csomógömb; héj sorszáma (1, 2, 3…/K, L, M…)</a:t>
                </a:r>
              </a:p>
              <a:p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hu-HU" b="0" dirty="0"/>
                  <a:t> nem gömbszimmetrikus esetben csomósíkok száma (</a:t>
                </a:r>
                <a14:m>
                  <m:oMath xmlns:m="http://schemas.openxmlformats.org/officeDocument/2006/math">
                    <m:r>
                      <a:rPr lang="hu-HU" b="0" i="0" smtClean="0">
                        <a:latin typeface="Cambria Math" panose="02040503050406030204" pitchFamily="18" charset="0"/>
                      </a:rPr>
                      <m:t>0&lt;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hu-HU" b="0" dirty="0"/>
                  <a:t>);</a:t>
                </a:r>
                <a:br>
                  <a:rPr lang="hu-HU" b="0" dirty="0"/>
                </a:br>
                <a:r>
                  <a:rPr lang="hu-HU" b="0" dirty="0"/>
                  <a:t>s, p, d, f</a:t>
                </a:r>
                <a:r>
                  <a:rPr lang="hu-HU" dirty="0"/>
                  <a:t>… pályák</a:t>
                </a:r>
                <a:endParaRPr lang="hu-HU" b="0" dirty="0"/>
              </a:p>
              <a:p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hu-HU" b="0" dirty="0"/>
                  <a:t> nem gömbszimmetrikus esetben térbeli orientáció jellemzése</a:t>
                </a:r>
                <a:br>
                  <a:rPr lang="hu-HU" b="0" dirty="0"/>
                </a:br>
                <a:r>
                  <a:rPr lang="hu-HU" b="0" dirty="0"/>
                  <a:t> (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=0,  ±1, 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±2,  …,  ±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hu-HU" b="0" dirty="0"/>
              </a:p>
              <a:p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=±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u-HU" b="0" dirty="0"/>
                  <a:t>spinkvantumszám (sajátimpulzusmomentum)</a:t>
                </a:r>
              </a:p>
              <a:p>
                <a:r>
                  <a:rPr lang="hu-HU" dirty="0"/>
                  <a:t>Pauli-féle kizárási elv: egy atomban nem egyezhet meg két elektron minden kvantumszáma (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hu-HU" b="0" dirty="0"/>
                  <a:t>-&gt; 2 elektron, 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hu-HU" b="0" dirty="0"/>
                  <a:t>-&gt; 8 elektron; feltöltés energiaminimumra törekvés alapján) </a:t>
                </a:r>
              </a:p>
              <a:p>
                <a:endParaRPr lang="hu-HU" b="0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7164"/>
                <a:ext cx="10946258" cy="4809798"/>
              </a:xfrm>
              <a:blipFill>
                <a:blip r:embed="rId2"/>
                <a:stretch>
                  <a:fillRect l="-1170" t="-2788" r="-122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3318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7164"/>
                <a:ext cx="10689404" cy="480979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hu-HU" dirty="0"/>
                  <a:t>Kvantumelmélet: </a:t>
                </a:r>
              </a:p>
              <a:p>
                <a:r>
                  <a:rPr lang="hu-HU" dirty="0"/>
                  <a:t>Schrödinger -&gt; hullámmechanika (hullámtermészetből)</a:t>
                </a:r>
              </a:p>
              <a:p>
                <a:r>
                  <a:rPr lang="hu-HU" dirty="0"/>
                  <a:t>Leírás: hullámfüggvény -&gt;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𝑚𝑒𝑔𝑡𝑎𝑙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𝑠𝑖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𝑣𝑎𝑙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ó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𝑠𝑧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í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ű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é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Ψ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|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l-GR" dirty="0"/>
                  <a:t>Δ</a:t>
                </a:r>
                <a:r>
                  <a:rPr lang="hu-HU" dirty="0"/>
                  <a:t>V</a:t>
                </a:r>
              </a:p>
              <a:p>
                <a:r>
                  <a:rPr lang="hu-HU" dirty="0"/>
                  <a:t> Heisenberg-&gt; kvantummechanika (</a:t>
                </a:r>
                <a:r>
                  <a:rPr lang="hu-HU" dirty="0" err="1"/>
                  <a:t>kvantáltságból</a:t>
                </a:r>
                <a:r>
                  <a:rPr lang="hu-HU" dirty="0"/>
                  <a:t>); ekvivalensek</a:t>
                </a:r>
              </a:p>
              <a:p>
                <a:r>
                  <a:rPr lang="hu-HU" b="0" dirty="0"/>
                  <a:t>Valószínűségi leírás: Heisenberg-féle határozatlansági reláció</a:t>
                </a:r>
              </a:p>
              <a:p>
                <a:r>
                  <a:rPr lang="hu-HU" dirty="0"/>
                  <a:t>Valószínűség -&gt; vita: rejtett változók (Einstein)/kvantumos sajátság (Neumann)</a:t>
                </a:r>
                <a:endParaRPr lang="hu-HU" b="0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7164"/>
                <a:ext cx="10689404" cy="4809798"/>
              </a:xfrm>
              <a:blipFill>
                <a:blip r:embed="rId2"/>
                <a:stretch>
                  <a:fillRect l="-1198" t="-202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B0C802BE-610B-40A8-8DF2-59ED4108136B}"/>
                  </a:ext>
                </a:extLst>
              </p:cNvPr>
              <p:cNvSpPr txBox="1"/>
              <p:nvPr/>
            </p:nvSpPr>
            <p:spPr>
              <a:xfrm>
                <a:off x="9832368" y="4789846"/>
                <a:ext cx="1756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 ∙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u-HU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hu-H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B0C802BE-610B-40A8-8DF2-59ED410813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2368" y="4789846"/>
                <a:ext cx="1756881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77E131F5-E321-4117-8369-BDFEB508BB6B}"/>
                  </a:ext>
                </a:extLst>
              </p:cNvPr>
              <p:cNvSpPr txBox="1"/>
              <p:nvPr/>
            </p:nvSpPr>
            <p:spPr>
              <a:xfrm>
                <a:off x="9832368" y="5114072"/>
                <a:ext cx="1756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l-G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hu-HU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hu-H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77E131F5-E321-4117-8369-BDFEB508BB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2368" y="5114072"/>
                <a:ext cx="17568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2197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7164"/>
                <a:ext cx="10689404" cy="480979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hu-HU" dirty="0"/>
                  <a:t>Kvantumelmélet: </a:t>
                </a:r>
              </a:p>
              <a:p>
                <a:r>
                  <a:rPr lang="hu-HU" dirty="0"/>
                  <a:t>Schrödinger -&gt; hullámmechanika (hullámtermészetből)</a:t>
                </a:r>
              </a:p>
              <a:p>
                <a:r>
                  <a:rPr lang="hu-HU" dirty="0"/>
                  <a:t>Leírás: hullámfüggvény -&gt;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𝑚𝑒𝑔𝑡𝑎𝑙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𝑠𝑖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𝑣𝑎𝑙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ó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𝑠𝑧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í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ű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é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Ψ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|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l-GR" dirty="0"/>
                  <a:t>Δ</a:t>
                </a:r>
                <a:r>
                  <a:rPr lang="hu-HU" dirty="0"/>
                  <a:t>V</a:t>
                </a:r>
              </a:p>
              <a:p>
                <a:r>
                  <a:rPr lang="hu-HU" dirty="0"/>
                  <a:t> Heisenberg-&gt; kvantummechanika (</a:t>
                </a:r>
                <a:r>
                  <a:rPr lang="hu-HU" dirty="0" err="1"/>
                  <a:t>kvantáltságból</a:t>
                </a:r>
                <a:r>
                  <a:rPr lang="hu-HU" dirty="0"/>
                  <a:t>); ekvivalensek</a:t>
                </a:r>
              </a:p>
              <a:p>
                <a:r>
                  <a:rPr lang="hu-HU" b="0" dirty="0"/>
                  <a:t>Valószínűségi leírás: Heisenberg-féle határozatlansági reláció</a:t>
                </a:r>
              </a:p>
              <a:p>
                <a:r>
                  <a:rPr lang="hu-HU" dirty="0"/>
                  <a:t>Valószínűség -&gt; vita: rejtett változók (Einstein)/kvantumos sajátság (Neumann)</a:t>
                </a:r>
                <a:endParaRPr lang="hu-HU" b="0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7164"/>
                <a:ext cx="10689404" cy="4809798"/>
              </a:xfrm>
              <a:blipFill>
                <a:blip r:embed="rId2"/>
                <a:stretch>
                  <a:fillRect l="-1198" t="-202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B0C802BE-610B-40A8-8DF2-59ED4108136B}"/>
                  </a:ext>
                </a:extLst>
              </p:cNvPr>
              <p:cNvSpPr txBox="1"/>
              <p:nvPr/>
            </p:nvSpPr>
            <p:spPr>
              <a:xfrm>
                <a:off x="9832368" y="4789846"/>
                <a:ext cx="1756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 ∙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u-HU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hu-H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B0C802BE-610B-40A8-8DF2-59ED410813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2368" y="4789846"/>
                <a:ext cx="1756881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77E131F5-E321-4117-8369-BDFEB508BB6B}"/>
                  </a:ext>
                </a:extLst>
              </p:cNvPr>
              <p:cNvSpPr txBox="1"/>
              <p:nvPr/>
            </p:nvSpPr>
            <p:spPr>
              <a:xfrm>
                <a:off x="9832368" y="5114072"/>
                <a:ext cx="1756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l-G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hu-HU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hu-H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77E131F5-E321-4117-8369-BDFEB508BB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2368" y="5114072"/>
                <a:ext cx="17568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0393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0689404" cy="480979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/>
              <a:t>A kvantumelmélet hatása:</a:t>
            </a:r>
          </a:p>
          <a:p>
            <a:r>
              <a:rPr lang="hu-HU" dirty="0"/>
              <a:t>Szilárdtestfizika fejlődése</a:t>
            </a:r>
          </a:p>
          <a:p>
            <a:r>
              <a:rPr lang="hu-HU" dirty="0"/>
              <a:t> Lézerek: monokromatikus, párhuzamos nyaláb, koherencia, nagy energiasűrűség</a:t>
            </a:r>
          </a:p>
          <a:p>
            <a:r>
              <a:rPr lang="hu-HU" dirty="0"/>
              <a:t>Felhasználás: szemműtétek, CD olvasás, holográfia (interferenciával térhatású kép alkotása)</a:t>
            </a:r>
          </a:p>
          <a:p>
            <a:r>
              <a:rPr lang="hu-HU" dirty="0"/>
              <a:t>Működés: spontán emisszió helyett indukált emisszió (gerjesztett atom az indukáló fotonnal azonos irányú, fázisú fotont bocsát ki), optikai rezonátor (2 párhuzamos tükör, egyik féligáteresztő)</a:t>
            </a:r>
          </a:p>
          <a:p>
            <a:r>
              <a:rPr lang="hu-HU" dirty="0"/>
              <a:t>Hatékony indukált emisszióhoz lézeraktív anyag: gerjesztéssel inverz populáció hozható létre (több elektron gerjesztett, mint alapállapotban); halmazállapot szerint: gáz-, folyadék-, szilárdtest, félvezető lézerek</a:t>
            </a:r>
          </a:p>
        </p:txBody>
      </p:sp>
    </p:spTree>
    <p:extLst>
      <p:ext uri="{BB962C8B-B14F-4D97-AF65-F5344CB8AC3E}">
        <p14:creationId xmlns:p14="http://schemas.microsoft.com/office/powerpoint/2010/main" val="3608184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Képletek összefoglalása: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F7AB75CD-7331-4F36-92E0-2C066EFF63CC}"/>
                  </a:ext>
                </a:extLst>
              </p:cNvPr>
              <p:cNvSpPr txBox="1"/>
              <p:nvPr/>
            </p:nvSpPr>
            <p:spPr>
              <a:xfrm>
                <a:off x="10018159" y="1710674"/>
                <a:ext cx="20651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F7AB75CD-7331-4F36-92E0-2C066EFF63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8159" y="1710674"/>
                <a:ext cx="2065105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zövegdoboz 4">
            <a:extLst>
              <a:ext uri="{FF2B5EF4-FFF2-40B4-BE49-F238E27FC236}">
                <a16:creationId xmlns:a16="http://schemas.microsoft.com/office/drawing/2014/main" id="{F88F311D-D057-4F52-A9EE-0D29C3FE7F61}"/>
              </a:ext>
            </a:extLst>
          </p:cNvPr>
          <p:cNvSpPr txBox="1"/>
          <p:nvPr/>
        </p:nvSpPr>
        <p:spPr>
          <a:xfrm>
            <a:off x="6829750" y="1704730"/>
            <a:ext cx="3020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Tömeg-energia ekvivalencia: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046590A0-AFB2-4E0F-BC86-23449D3C7E0C}"/>
                  </a:ext>
                </a:extLst>
              </p:cNvPr>
              <p:cNvSpPr txBox="1"/>
              <p:nvPr/>
            </p:nvSpPr>
            <p:spPr>
              <a:xfrm>
                <a:off x="10148302" y="2049133"/>
                <a:ext cx="17671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𝜀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046590A0-AFB2-4E0F-BC86-23449D3C7E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8302" y="2049133"/>
                <a:ext cx="1767155" cy="369332"/>
              </a:xfrm>
              <a:prstGeom prst="rect">
                <a:avLst/>
              </a:prstGeom>
              <a:blipFill>
                <a:blip r:embed="rId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zövegdoboz 6">
            <a:extLst>
              <a:ext uri="{FF2B5EF4-FFF2-40B4-BE49-F238E27FC236}">
                <a16:creationId xmlns:a16="http://schemas.microsoft.com/office/drawing/2014/main" id="{1AF37458-A4A7-4E3B-9462-68801F0A063B}"/>
              </a:ext>
            </a:extLst>
          </p:cNvPr>
          <p:cNvSpPr txBox="1"/>
          <p:nvPr/>
        </p:nvSpPr>
        <p:spPr>
          <a:xfrm>
            <a:off x="6827183" y="2080391"/>
            <a:ext cx="1756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Fénykvantum: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C64E24F2-523D-48B8-B417-1AD602229C40}"/>
                  </a:ext>
                </a:extLst>
              </p:cNvPr>
              <p:cNvSpPr txBox="1"/>
              <p:nvPr/>
            </p:nvSpPr>
            <p:spPr>
              <a:xfrm>
                <a:off x="10084940" y="2365181"/>
                <a:ext cx="1931542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C64E24F2-523D-48B8-B417-1AD602229C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4940" y="2365181"/>
                <a:ext cx="1931542" cy="6347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Szövegdoboz 8">
            <a:extLst>
              <a:ext uri="{FF2B5EF4-FFF2-40B4-BE49-F238E27FC236}">
                <a16:creationId xmlns:a16="http://schemas.microsoft.com/office/drawing/2014/main" id="{D55536E4-F359-4A65-BE07-B120772DB8E7}"/>
              </a:ext>
            </a:extLst>
          </p:cNvPr>
          <p:cNvSpPr txBox="1"/>
          <p:nvPr/>
        </p:nvSpPr>
        <p:spPr>
          <a:xfrm>
            <a:off x="6829749" y="2513454"/>
            <a:ext cx="3020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Fotoelektron</a:t>
            </a:r>
            <a:r>
              <a:rPr lang="hu-HU" dirty="0"/>
              <a:t> energiamérlege: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901504E7-EC58-4590-8827-17F92AE12AA9}"/>
                  </a:ext>
                </a:extLst>
              </p:cNvPr>
              <p:cNvSpPr txBox="1"/>
              <p:nvPr/>
            </p:nvSpPr>
            <p:spPr>
              <a:xfrm>
                <a:off x="9678470" y="2999970"/>
                <a:ext cx="2527443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h𝑓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𝑘𝑖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901504E7-EC58-4590-8827-17F92AE12A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8470" y="2999970"/>
                <a:ext cx="2527443" cy="6347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zövegdoboz 10">
            <a:extLst>
              <a:ext uri="{FF2B5EF4-FFF2-40B4-BE49-F238E27FC236}">
                <a16:creationId xmlns:a16="http://schemas.microsoft.com/office/drawing/2014/main" id="{35835B90-77E8-4E24-9109-28D5B9337A1F}"/>
              </a:ext>
            </a:extLst>
          </p:cNvPr>
          <p:cNvSpPr txBox="1"/>
          <p:nvPr/>
        </p:nvSpPr>
        <p:spPr>
          <a:xfrm>
            <a:off x="6827183" y="3177263"/>
            <a:ext cx="3020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Fotoelektromos</a:t>
            </a:r>
            <a:r>
              <a:rPr lang="hu-HU" dirty="0"/>
              <a:t> egyenlet: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Szövegdoboz 11">
                <a:extLst>
                  <a:ext uri="{FF2B5EF4-FFF2-40B4-BE49-F238E27FC236}">
                    <a16:creationId xmlns:a16="http://schemas.microsoft.com/office/drawing/2014/main" id="{35747B05-66FA-4F10-8860-6B33DD49CDC9}"/>
                  </a:ext>
                </a:extLst>
              </p:cNvPr>
              <p:cNvSpPr txBox="1"/>
              <p:nvPr/>
            </p:nvSpPr>
            <p:spPr>
              <a:xfrm>
                <a:off x="9909638" y="3741795"/>
                <a:ext cx="2065105" cy="6189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𝑚𝑐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h𝑓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λ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2" name="Szövegdoboz 11">
                <a:extLst>
                  <a:ext uri="{FF2B5EF4-FFF2-40B4-BE49-F238E27FC236}">
                    <a16:creationId xmlns:a16="http://schemas.microsoft.com/office/drawing/2014/main" id="{35747B05-66FA-4F10-8860-6B33DD49C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9638" y="3741795"/>
                <a:ext cx="2065105" cy="6189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zövegdoboz 12">
            <a:extLst>
              <a:ext uri="{FF2B5EF4-FFF2-40B4-BE49-F238E27FC236}">
                <a16:creationId xmlns:a16="http://schemas.microsoft.com/office/drawing/2014/main" id="{91CBA8B7-1CF1-4E05-9A9B-0ED40DC22BDA}"/>
              </a:ext>
            </a:extLst>
          </p:cNvPr>
          <p:cNvSpPr txBox="1"/>
          <p:nvPr/>
        </p:nvSpPr>
        <p:spPr>
          <a:xfrm>
            <a:off x="6827183" y="3886409"/>
            <a:ext cx="3020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Foton impulzusa: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Szövegdoboz 13">
                <a:extLst>
                  <a:ext uri="{FF2B5EF4-FFF2-40B4-BE49-F238E27FC236}">
                    <a16:creationId xmlns:a16="http://schemas.microsoft.com/office/drawing/2014/main" id="{96AEF9C3-7DBC-4C92-8781-F62CB19D7E9B}"/>
                  </a:ext>
                </a:extLst>
              </p:cNvPr>
              <p:cNvSpPr txBox="1"/>
              <p:nvPr/>
            </p:nvSpPr>
            <p:spPr>
              <a:xfrm>
                <a:off x="9951377" y="4421110"/>
                <a:ext cx="2065105" cy="6189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λ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𝑚𝑣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4" name="Szövegdoboz 13">
                <a:extLst>
                  <a:ext uri="{FF2B5EF4-FFF2-40B4-BE49-F238E27FC236}">
                    <a16:creationId xmlns:a16="http://schemas.microsoft.com/office/drawing/2014/main" id="{96AEF9C3-7DBC-4C92-8781-F62CB19D7E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51377" y="4421110"/>
                <a:ext cx="2065105" cy="6189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Szövegdoboz 14">
            <a:extLst>
              <a:ext uri="{FF2B5EF4-FFF2-40B4-BE49-F238E27FC236}">
                <a16:creationId xmlns:a16="http://schemas.microsoft.com/office/drawing/2014/main" id="{ED9C3CC9-99B3-4C2B-BCFE-D7AD6DE52E37}"/>
              </a:ext>
            </a:extLst>
          </p:cNvPr>
          <p:cNvSpPr txBox="1"/>
          <p:nvPr/>
        </p:nvSpPr>
        <p:spPr>
          <a:xfrm>
            <a:off x="6826337" y="4568919"/>
            <a:ext cx="294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Részecske hullámhossza: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BA57CE9E-360E-4B6E-A195-F1986A3FF41F}"/>
              </a:ext>
            </a:extLst>
          </p:cNvPr>
          <p:cNvSpPr txBox="1"/>
          <p:nvPr/>
        </p:nvSpPr>
        <p:spPr>
          <a:xfrm>
            <a:off x="403048" y="2084887"/>
            <a:ext cx="1905000" cy="36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Bohr-modell: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Szövegdoboz 18">
                <a:extLst>
                  <a:ext uri="{FF2B5EF4-FFF2-40B4-BE49-F238E27FC236}">
                    <a16:creationId xmlns:a16="http://schemas.microsoft.com/office/drawing/2014/main" id="{793CF005-30BD-46F2-A576-A0CA72317FBC}"/>
                  </a:ext>
                </a:extLst>
              </p:cNvPr>
              <p:cNvSpPr txBox="1"/>
              <p:nvPr/>
            </p:nvSpPr>
            <p:spPr>
              <a:xfrm>
                <a:off x="1840573" y="2449723"/>
                <a:ext cx="1664414" cy="610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hu-HU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hu-HU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9" name="Szövegdoboz 18">
                <a:extLst>
                  <a:ext uri="{FF2B5EF4-FFF2-40B4-BE49-F238E27FC236}">
                    <a16:creationId xmlns:a16="http://schemas.microsoft.com/office/drawing/2014/main" id="{793CF005-30BD-46F2-A576-A0CA72317F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573" y="2449723"/>
                <a:ext cx="1664414" cy="61087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Szövegdoboz 19">
                <a:extLst>
                  <a:ext uri="{FF2B5EF4-FFF2-40B4-BE49-F238E27FC236}">
                    <a16:creationId xmlns:a16="http://schemas.microsoft.com/office/drawing/2014/main" id="{59E6690F-D5C7-4F3C-821C-146B944A130C}"/>
                  </a:ext>
                </a:extLst>
              </p:cNvPr>
              <p:cNvSpPr txBox="1"/>
              <p:nvPr/>
            </p:nvSpPr>
            <p:spPr>
              <a:xfrm>
                <a:off x="1912494" y="2084887"/>
                <a:ext cx="193154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u-H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hu-H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0" name="Szövegdoboz 19">
                <a:extLst>
                  <a:ext uri="{FF2B5EF4-FFF2-40B4-BE49-F238E27FC236}">
                    <a16:creationId xmlns:a16="http://schemas.microsoft.com/office/drawing/2014/main" id="{59E6690F-D5C7-4F3C-821C-146B944A13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2494" y="2084887"/>
                <a:ext cx="1931542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Szövegdoboz 20">
                <a:extLst>
                  <a:ext uri="{FF2B5EF4-FFF2-40B4-BE49-F238E27FC236}">
                    <a16:creationId xmlns:a16="http://schemas.microsoft.com/office/drawing/2014/main" id="{9C0FFE8F-DA48-4D50-AD93-C87F5DB5C8B0}"/>
                  </a:ext>
                </a:extLst>
              </p:cNvPr>
              <p:cNvSpPr txBox="1"/>
              <p:nvPr/>
            </p:nvSpPr>
            <p:spPr>
              <a:xfrm>
                <a:off x="1722422" y="3148020"/>
                <a:ext cx="23116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1" name="Szövegdoboz 20">
                <a:extLst>
                  <a:ext uri="{FF2B5EF4-FFF2-40B4-BE49-F238E27FC236}">
                    <a16:creationId xmlns:a16="http://schemas.microsoft.com/office/drawing/2014/main" id="{9C0FFE8F-DA48-4D50-AD93-C87F5DB5C8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2422" y="3148020"/>
                <a:ext cx="2311685" cy="369332"/>
              </a:xfrm>
              <a:prstGeom prst="rect">
                <a:avLst/>
              </a:prstGeom>
              <a:blipFill>
                <a:blip r:embed="rId1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Szövegdoboz 21">
                <a:extLst>
                  <a:ext uri="{FF2B5EF4-FFF2-40B4-BE49-F238E27FC236}">
                    <a16:creationId xmlns:a16="http://schemas.microsoft.com/office/drawing/2014/main" id="{3DDFD9F4-CB33-46EA-95DC-41DD30E2C145}"/>
                  </a:ext>
                </a:extLst>
              </p:cNvPr>
              <p:cNvSpPr txBox="1"/>
              <p:nvPr/>
            </p:nvSpPr>
            <p:spPr>
              <a:xfrm>
                <a:off x="1912494" y="3638536"/>
                <a:ext cx="2065105" cy="6366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λ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2" name="Szövegdoboz 21">
                <a:extLst>
                  <a:ext uri="{FF2B5EF4-FFF2-40B4-BE49-F238E27FC236}">
                    <a16:creationId xmlns:a16="http://schemas.microsoft.com/office/drawing/2014/main" id="{3DDFD9F4-CB33-46EA-95DC-41DD30E2C1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2494" y="3638536"/>
                <a:ext cx="2065105" cy="63664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Szövegdoboz 22">
                <a:extLst>
                  <a:ext uri="{FF2B5EF4-FFF2-40B4-BE49-F238E27FC236}">
                    <a16:creationId xmlns:a16="http://schemas.microsoft.com/office/drawing/2014/main" id="{247677DF-9580-442E-AA83-D3DB4A597124}"/>
                  </a:ext>
                </a:extLst>
              </p:cNvPr>
              <p:cNvSpPr txBox="1"/>
              <p:nvPr/>
            </p:nvSpPr>
            <p:spPr>
              <a:xfrm>
                <a:off x="3730377" y="3586949"/>
                <a:ext cx="2065105" cy="648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𝑘𝑖𝑛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3" name="Szövegdoboz 22">
                <a:extLst>
                  <a:ext uri="{FF2B5EF4-FFF2-40B4-BE49-F238E27FC236}">
                    <a16:creationId xmlns:a16="http://schemas.microsoft.com/office/drawing/2014/main" id="{247677DF-9580-442E-AA83-D3DB4A597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0377" y="3586949"/>
                <a:ext cx="2065105" cy="64812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Szövegdoboz 23">
            <a:extLst>
              <a:ext uri="{FF2B5EF4-FFF2-40B4-BE49-F238E27FC236}">
                <a16:creationId xmlns:a16="http://schemas.microsoft.com/office/drawing/2014/main" id="{3ABF3A94-1CA4-4A9B-BD95-FAF830A66E13}"/>
              </a:ext>
            </a:extLst>
          </p:cNvPr>
          <p:cNvSpPr txBox="1"/>
          <p:nvPr/>
        </p:nvSpPr>
        <p:spPr>
          <a:xfrm>
            <a:off x="406686" y="3675140"/>
            <a:ext cx="1629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Hullámmodell: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Szövegdoboz 24">
                <a:extLst>
                  <a:ext uri="{FF2B5EF4-FFF2-40B4-BE49-F238E27FC236}">
                    <a16:creationId xmlns:a16="http://schemas.microsoft.com/office/drawing/2014/main" id="{B50D5CB8-FB99-4205-A166-4E26F72E2FD8}"/>
                  </a:ext>
                </a:extLst>
              </p:cNvPr>
              <p:cNvSpPr txBox="1"/>
              <p:nvPr/>
            </p:nvSpPr>
            <p:spPr>
              <a:xfrm>
                <a:off x="10316110" y="1331829"/>
                <a:ext cx="14692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𝑙𝑙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5" name="Szövegdoboz 24">
                <a:extLst>
                  <a:ext uri="{FF2B5EF4-FFF2-40B4-BE49-F238E27FC236}">
                    <a16:creationId xmlns:a16="http://schemas.microsoft.com/office/drawing/2014/main" id="{B50D5CB8-FB99-4205-A166-4E26F72E2F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6110" y="1331829"/>
                <a:ext cx="1469204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Szövegdoboz 26">
            <a:extLst>
              <a:ext uri="{FF2B5EF4-FFF2-40B4-BE49-F238E27FC236}">
                <a16:creationId xmlns:a16="http://schemas.microsoft.com/office/drawing/2014/main" id="{80A39EE7-B890-40F6-BD3C-AB84652EF7A3}"/>
              </a:ext>
            </a:extLst>
          </p:cNvPr>
          <p:cNvSpPr txBox="1"/>
          <p:nvPr/>
        </p:nvSpPr>
        <p:spPr>
          <a:xfrm>
            <a:off x="6827183" y="1304082"/>
            <a:ext cx="3020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Wien-féle eltolódási törvény: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Szövegdoboz 27">
                <a:extLst>
                  <a:ext uri="{FF2B5EF4-FFF2-40B4-BE49-F238E27FC236}">
                    <a16:creationId xmlns:a16="http://schemas.microsoft.com/office/drawing/2014/main" id="{AF66E8D4-454A-4B28-A896-5E6928E16F0B}"/>
                  </a:ext>
                </a:extLst>
              </p:cNvPr>
              <p:cNvSpPr txBox="1"/>
              <p:nvPr/>
            </p:nvSpPr>
            <p:spPr>
              <a:xfrm>
                <a:off x="9782922" y="5147098"/>
                <a:ext cx="2191821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8" name="Szövegdoboz 27">
                <a:extLst>
                  <a:ext uri="{FF2B5EF4-FFF2-40B4-BE49-F238E27FC236}">
                    <a16:creationId xmlns:a16="http://schemas.microsoft.com/office/drawing/2014/main" id="{AF66E8D4-454A-4B28-A896-5E6928E16F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2922" y="5147098"/>
                <a:ext cx="2191821" cy="6127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Szövegdoboz 28">
            <a:extLst>
              <a:ext uri="{FF2B5EF4-FFF2-40B4-BE49-F238E27FC236}">
                <a16:creationId xmlns:a16="http://schemas.microsoft.com/office/drawing/2014/main" id="{9B78EAE5-2746-4FF2-8952-3451959EB29F}"/>
              </a:ext>
            </a:extLst>
          </p:cNvPr>
          <p:cNvSpPr txBox="1"/>
          <p:nvPr/>
        </p:nvSpPr>
        <p:spPr>
          <a:xfrm>
            <a:off x="6826337" y="5188274"/>
            <a:ext cx="294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Balmer</a:t>
            </a:r>
            <a:r>
              <a:rPr lang="hu-HU" dirty="0"/>
              <a:t>-formula:</a:t>
            </a:r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FB4E5BBF-3503-4E7F-B547-65A6131E4EC4}"/>
              </a:ext>
            </a:extLst>
          </p:cNvPr>
          <p:cNvSpPr txBox="1"/>
          <p:nvPr/>
        </p:nvSpPr>
        <p:spPr>
          <a:xfrm>
            <a:off x="412678" y="5170154"/>
            <a:ext cx="2710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Határozatlansági relációk: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Szövegdoboz 30">
                <a:extLst>
                  <a:ext uri="{FF2B5EF4-FFF2-40B4-BE49-F238E27FC236}">
                    <a16:creationId xmlns:a16="http://schemas.microsoft.com/office/drawing/2014/main" id="{5B9A89E4-1C95-43DA-981A-80AEF33FE633}"/>
                  </a:ext>
                </a:extLst>
              </p:cNvPr>
              <p:cNvSpPr txBox="1"/>
              <p:nvPr/>
            </p:nvSpPr>
            <p:spPr>
              <a:xfrm>
                <a:off x="3516117" y="5113542"/>
                <a:ext cx="1756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 ∙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u-HU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hu-H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31" name="Szövegdoboz 30">
                <a:extLst>
                  <a:ext uri="{FF2B5EF4-FFF2-40B4-BE49-F238E27FC236}">
                    <a16:creationId xmlns:a16="http://schemas.microsoft.com/office/drawing/2014/main" id="{5B9A89E4-1C95-43DA-981A-80AEF33FE6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117" y="5113542"/>
                <a:ext cx="175688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Szövegdoboz 31">
                <a:extLst>
                  <a:ext uri="{FF2B5EF4-FFF2-40B4-BE49-F238E27FC236}">
                    <a16:creationId xmlns:a16="http://schemas.microsoft.com/office/drawing/2014/main" id="{BF4DB1CF-3555-4B86-BC26-57A812F7DC29}"/>
                  </a:ext>
                </a:extLst>
              </p:cNvPr>
              <p:cNvSpPr txBox="1"/>
              <p:nvPr/>
            </p:nvSpPr>
            <p:spPr>
              <a:xfrm>
                <a:off x="3516117" y="5583779"/>
                <a:ext cx="1756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l-G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hu-HU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hu-H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32" name="Szövegdoboz 31">
                <a:extLst>
                  <a:ext uri="{FF2B5EF4-FFF2-40B4-BE49-F238E27FC236}">
                    <a16:creationId xmlns:a16="http://schemas.microsoft.com/office/drawing/2014/main" id="{BF4DB1CF-3555-4B86-BC26-57A812F7DC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117" y="5583779"/>
                <a:ext cx="1756881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Szövegdoboz 32">
                <a:extLst>
                  <a:ext uri="{FF2B5EF4-FFF2-40B4-BE49-F238E27FC236}">
                    <a16:creationId xmlns:a16="http://schemas.microsoft.com/office/drawing/2014/main" id="{FAB215DB-D51B-4F62-9D78-E677662AA318}"/>
                  </a:ext>
                </a:extLst>
              </p:cNvPr>
              <p:cNvSpPr txBox="1"/>
              <p:nvPr/>
            </p:nvSpPr>
            <p:spPr>
              <a:xfrm>
                <a:off x="2608679" y="4523823"/>
                <a:ext cx="398658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𝑚𝑒𝑔𝑡𝑎𝑙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𝑠𝑖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𝑣𝑎𝑙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ó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𝑠𝑧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í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ű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é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Ψ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|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l-GR" dirty="0"/>
                      <m:t>Δ</m:t>
                    </m:r>
                  </m:oMath>
                </a14:m>
                <a:r>
                  <a:rPr lang="hu-HU" dirty="0"/>
                  <a:t>V</a:t>
                </a:r>
              </a:p>
              <a:p>
                <a:endParaRPr lang="hu-HU" dirty="0"/>
              </a:p>
            </p:txBody>
          </p:sp>
        </mc:Choice>
        <mc:Fallback>
          <p:sp>
            <p:nvSpPr>
              <p:cNvPr id="33" name="Szövegdoboz 32">
                <a:extLst>
                  <a:ext uri="{FF2B5EF4-FFF2-40B4-BE49-F238E27FC236}">
                    <a16:creationId xmlns:a16="http://schemas.microsoft.com/office/drawing/2014/main" id="{FAB215DB-D51B-4F62-9D78-E677662AA3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8679" y="4523823"/>
                <a:ext cx="3986587" cy="646331"/>
              </a:xfrm>
              <a:prstGeom prst="rect">
                <a:avLst/>
              </a:prstGeom>
              <a:blipFill>
                <a:blip r:embed="rId17"/>
                <a:stretch>
                  <a:fillRect l="-612" t="-471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Szövegdoboz 33">
            <a:extLst>
              <a:ext uri="{FF2B5EF4-FFF2-40B4-BE49-F238E27FC236}">
                <a16:creationId xmlns:a16="http://schemas.microsoft.com/office/drawing/2014/main" id="{AFB285DE-82FC-4E4E-B507-CD1D802BCFD1}"/>
              </a:ext>
            </a:extLst>
          </p:cNvPr>
          <p:cNvSpPr txBox="1"/>
          <p:nvPr/>
        </p:nvSpPr>
        <p:spPr>
          <a:xfrm>
            <a:off x="416425" y="4523823"/>
            <a:ext cx="1961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Hullámmechanika:</a:t>
            </a:r>
          </a:p>
        </p:txBody>
      </p:sp>
    </p:spTree>
    <p:extLst>
      <p:ext uri="{BB962C8B-B14F-4D97-AF65-F5344CB8AC3E}">
        <p14:creationId xmlns:p14="http://schemas.microsoft.com/office/powerpoint/2010/main" val="2476464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A modern fizika születése:</a:t>
            </a:r>
          </a:p>
          <a:p>
            <a:r>
              <a:rPr lang="hu-HU" dirty="0"/>
              <a:t>Klasszikus fizika: mechanika (Newton), hőtan (Joule, Brown), elektromágnesesség (Maxwell)</a:t>
            </a:r>
          </a:p>
          <a:p>
            <a:r>
              <a:rPr lang="hu-HU" b="0" dirty="0"/>
              <a:t>Ellentmondások -&gt; relativitáselmélet (gyors), kvantumelmélet (kicsi)</a:t>
            </a:r>
          </a:p>
        </p:txBody>
      </p:sp>
    </p:spTree>
    <p:extLst>
      <p:ext uri="{BB962C8B-B14F-4D97-AF65-F5344CB8AC3E}">
        <p14:creationId xmlns:p14="http://schemas.microsoft.com/office/powerpoint/2010/main" val="218926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A speciális relativitáselmélet születése:</a:t>
            </a:r>
          </a:p>
          <a:p>
            <a:r>
              <a:rPr lang="hu-HU" dirty="0"/>
              <a:t>Mechanikai hullámok analógiája -&gt; éter (</a:t>
            </a:r>
            <a:r>
              <a:rPr lang="hu-HU" dirty="0" err="1"/>
              <a:t>Michelson</a:t>
            </a:r>
            <a:r>
              <a:rPr lang="hu-HU" dirty="0"/>
              <a:t> – </a:t>
            </a:r>
            <a:r>
              <a:rPr lang="hu-HU" dirty="0" err="1"/>
              <a:t>Morley</a:t>
            </a:r>
            <a:r>
              <a:rPr lang="hu-HU" dirty="0"/>
              <a:t>: nem mutatták ki; nagy frekvenciás hullámok -&gt; ellenállás nyírással szemben, bolygók számára áthatolható)</a:t>
            </a:r>
          </a:p>
          <a:p>
            <a:r>
              <a:rPr lang="hu-HU" b="0" dirty="0"/>
              <a:t>Helyette Einstein, 1905.: </a:t>
            </a:r>
            <a:r>
              <a:rPr lang="hu-HU" b="0" dirty="0" err="1"/>
              <a:t>spec</a:t>
            </a:r>
            <a:r>
              <a:rPr lang="hu-HU" b="0" dirty="0"/>
              <a:t>. </a:t>
            </a:r>
            <a:r>
              <a:rPr lang="hu-HU" dirty="0" err="1"/>
              <a:t>r</a:t>
            </a:r>
            <a:r>
              <a:rPr lang="hu-HU" b="0" dirty="0" err="1"/>
              <a:t>el</a:t>
            </a:r>
            <a:r>
              <a:rPr lang="hu-HU" b="0" dirty="0"/>
              <a:t>. </a:t>
            </a:r>
          </a:p>
          <a:p>
            <a:r>
              <a:rPr lang="hu-HU" dirty="0"/>
              <a:t>A fénysebesség minden inerciarendszerben azonos, nincs kitüntetett inerciarendszer (a fizika törvényei azonosak)</a:t>
            </a:r>
          </a:p>
          <a:p>
            <a:r>
              <a:rPr lang="hu-HU" b="0" dirty="0"/>
              <a:t>Tömeg-energia ekvivalencia</a:t>
            </a:r>
          </a:p>
          <a:p>
            <a:r>
              <a:rPr lang="hu-HU" dirty="0"/>
              <a:t>N</a:t>
            </a:r>
            <a:r>
              <a:rPr lang="hu-HU" b="0" dirty="0"/>
              <a:t>yugalmi energia, relativisztikus tömegnövekedés, idődilatáció, hosszkontrakció, korrespondencia (Galilei-trafó &lt;-&gt; Lorentz-trafó)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9FBD2C20-B4A0-4178-87A9-1D2703A0A90B}"/>
                  </a:ext>
                </a:extLst>
              </p:cNvPr>
              <p:cNvSpPr txBox="1"/>
              <p:nvPr/>
            </p:nvSpPr>
            <p:spPr>
              <a:xfrm>
                <a:off x="9685106" y="4673620"/>
                <a:ext cx="20651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9FBD2C20-B4A0-4178-87A9-1D2703A0A9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5106" y="4673620"/>
                <a:ext cx="2065105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1526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hu-HU" b="0" dirty="0"/>
                  <a:t>A kvantumelmélet kezdetei:</a:t>
                </a:r>
              </a:p>
              <a:p>
                <a:r>
                  <a:rPr lang="hu-HU" dirty="0"/>
                  <a:t>Töltött részecskék mozgása: EM sugárzás, hőmérsékleti sugárzás</a:t>
                </a:r>
              </a:p>
              <a:p>
                <a:r>
                  <a:rPr lang="hu-HU" dirty="0"/>
                  <a:t>Hőmérsékleti sugárzás: nullában, végtelenben nullához tart, van maximum, nagyobb hőmérséklethez magasabban lévő görbe, maximum kisebb hullámhossz felé tolódik (Wien-féle eltolódási törvény)</a:t>
                </a:r>
              </a:p>
              <a:p>
                <a:r>
                  <a:rPr lang="hu-HU" b="0" dirty="0"/>
                  <a:t>Klasszikusan nem írható le jól (</a:t>
                </a:r>
                <a:r>
                  <a:rPr lang="hu-HU" b="0" dirty="0" err="1"/>
                  <a:t>Rayleigh</a:t>
                </a:r>
                <a:r>
                  <a:rPr lang="hu-HU" dirty="0"/>
                  <a:t> – </a:t>
                </a:r>
                <a:r>
                  <a:rPr lang="hu-HU" dirty="0" err="1"/>
                  <a:t>Jeans</a:t>
                </a:r>
                <a:r>
                  <a:rPr lang="hu-HU" dirty="0"/>
                  <a:t>: ultraibolya katasztrófa)</a:t>
                </a:r>
                <a:endParaRPr lang="hu-HU" b="0" dirty="0"/>
              </a:p>
              <a:p>
                <a:r>
                  <a:rPr lang="hu-HU" dirty="0"/>
                  <a:t>Planck, 1900.: kvantumhipotézis -&gt; a fény energiaadagokban terjed</a:t>
                </a:r>
              </a:p>
              <a:p>
                <a14:m>
                  <m:oMath xmlns:m="http://schemas.openxmlformats.org/officeDocument/2006/math">
                    <m:r>
                      <a:rPr lang="hu-HU" b="0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hu-HU" b="0" i="1" dirty="0" smtClean="0">
                        <a:latin typeface="Cambria Math" panose="02040503050406030204" pitchFamily="18" charset="0"/>
                      </a:rPr>
                      <m:t>=6,63⋅</m:t>
                    </m:r>
                    <m:sSup>
                      <m:sSupPr>
                        <m:ctrlPr>
                          <a:rPr lang="hu-HU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 dirty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hu-HU" i="1" dirty="0">
                            <a:latin typeface="Cambria Math" panose="02040503050406030204" pitchFamily="18" charset="0"/>
                          </a:rPr>
                          <m:t>−34</m:t>
                        </m:r>
                      </m:sup>
                    </m:sSup>
                    <m:sSub>
                      <m:sSubPr>
                        <m:ctrlPr>
                          <a:rPr lang="hu-HU" b="0" i="1" dirty="0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dirty="0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hu-HU" b="0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hu-HU" b="0" i="1" dirty="0"/>
                  <a:t> </a:t>
                </a:r>
                <a:r>
                  <a:rPr lang="hu-HU" dirty="0"/>
                  <a:t>(Planck-állandó)</a:t>
                </a:r>
                <a:endParaRPr lang="hu-HU" b="0" i="1" dirty="0"/>
              </a:p>
              <a:p>
                <a:endParaRPr lang="hu-HU" b="0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02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350E7801-E88C-4A28-8CCB-C59BB9822E6C}"/>
                  </a:ext>
                </a:extLst>
              </p:cNvPr>
              <p:cNvSpPr txBox="1"/>
              <p:nvPr/>
            </p:nvSpPr>
            <p:spPr>
              <a:xfrm>
                <a:off x="10099496" y="2260314"/>
                <a:ext cx="17671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𝜀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350E7801-E88C-4A28-8CCB-C59BB9822E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9496" y="2260314"/>
                <a:ext cx="1767155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BAAF3980-2356-4B1A-82D3-E65AD7C1E54B}"/>
                  </a:ext>
                </a:extLst>
              </p:cNvPr>
              <p:cNvSpPr txBox="1"/>
              <p:nvPr/>
            </p:nvSpPr>
            <p:spPr>
              <a:xfrm>
                <a:off x="10248471" y="2842712"/>
                <a:ext cx="14692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𝑙𝑙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BAAF3980-2356-4B1A-82D3-E65AD7C1E5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8471" y="2842712"/>
                <a:ext cx="146920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Kép 7">
            <a:extLst>
              <a:ext uri="{FF2B5EF4-FFF2-40B4-BE49-F238E27FC236}">
                <a16:creationId xmlns:a16="http://schemas.microsoft.com/office/drawing/2014/main" id="{73730BCE-9437-4A4B-BC51-8968F93A04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712" y="3522796"/>
            <a:ext cx="2125776" cy="1486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716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A fényelektromos jelenség:</a:t>
            </a:r>
          </a:p>
          <a:p>
            <a:r>
              <a:rPr lang="hu-HU" dirty="0"/>
              <a:t>Fémekből elektronok kilépése fény hatására</a:t>
            </a:r>
          </a:p>
          <a:p>
            <a:r>
              <a:rPr lang="hu-HU" b="0" dirty="0"/>
              <a:t>Kvalitatív mérések alátámasztják a fotonhipotézist, nem magyarázhatóak a hullámmodellel</a:t>
            </a:r>
          </a:p>
          <a:p>
            <a:r>
              <a:rPr lang="hu-HU" dirty="0"/>
              <a:t>Z</a:t>
            </a:r>
            <a:r>
              <a:rPr lang="hu-HU" b="0" dirty="0"/>
              <a:t>árófeszültségből mozgási energia megadható (frekvenciafüggő)</a:t>
            </a:r>
          </a:p>
          <a:p>
            <a:r>
              <a:rPr lang="hu-HU" dirty="0"/>
              <a:t>Max. áramból k</a:t>
            </a:r>
            <a:r>
              <a:rPr lang="hu-HU" b="0" dirty="0"/>
              <a:t>ilépő elektronok száma (intenzitásfüggő)</a:t>
            </a:r>
          </a:p>
          <a:p>
            <a:r>
              <a:rPr lang="hu-HU" dirty="0"/>
              <a:t>Határfrekvencia alatt nincs effektus</a:t>
            </a:r>
          </a:p>
          <a:p>
            <a:r>
              <a:rPr lang="hu-HU" b="0" dirty="0"/>
              <a:t>Pillanatszerű energiagyűjtés (azonnali effektus)</a:t>
            </a:r>
          </a:p>
          <a:p>
            <a:r>
              <a:rPr lang="hu-HU" dirty="0"/>
              <a:t>Einstein (1905.): </a:t>
            </a:r>
            <a:r>
              <a:rPr lang="hu-HU" dirty="0" err="1"/>
              <a:t>fotoeffektus</a:t>
            </a:r>
            <a:r>
              <a:rPr lang="hu-HU" dirty="0"/>
              <a:t> egyenlete</a:t>
            </a:r>
            <a:endParaRPr lang="hu-HU" b="0" dirty="0"/>
          </a:p>
          <a:p>
            <a:endParaRPr lang="hu-HU" b="0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0121737B-A502-4640-A782-C3C91E1494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193" y="1227745"/>
            <a:ext cx="2675134" cy="210666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FD21A1B4-2195-48D3-94DD-670975C9F77E}"/>
                  </a:ext>
                </a:extLst>
              </p:cNvPr>
              <p:cNvSpPr txBox="1"/>
              <p:nvPr/>
            </p:nvSpPr>
            <p:spPr>
              <a:xfrm>
                <a:off x="9969785" y="3803504"/>
                <a:ext cx="1931542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FD21A1B4-2195-48D3-94DD-670975C9F7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9785" y="3803504"/>
                <a:ext cx="1931542" cy="6347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7039F8BD-1AC2-41DC-8A8B-AD7EC9A98EDD}"/>
                  </a:ext>
                </a:extLst>
              </p:cNvPr>
              <p:cNvSpPr txBox="1"/>
              <p:nvPr/>
            </p:nvSpPr>
            <p:spPr>
              <a:xfrm>
                <a:off x="9373884" y="4651359"/>
                <a:ext cx="2527443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h𝑓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𝑘𝑖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7039F8BD-1AC2-41DC-8A8B-AD7EC9A98E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3884" y="4651359"/>
                <a:ext cx="2527443" cy="6347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082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/>
              <a:t>A foton, mint részecske:</a:t>
            </a:r>
          </a:p>
          <a:p>
            <a:r>
              <a:rPr lang="hu-HU" dirty="0"/>
              <a:t>Energia-anyag ekvivalencia, részecske értelmezés</a:t>
            </a:r>
          </a:p>
          <a:p>
            <a:r>
              <a:rPr lang="hu-HU" dirty="0"/>
              <a:t>Mindig f</a:t>
            </a:r>
            <a:r>
              <a:rPr lang="hu-HU" b="0" dirty="0"/>
              <a:t>énysebességű haladás, lendület, nyomás, tömeg értelmezhető</a:t>
            </a:r>
          </a:p>
          <a:p>
            <a:r>
              <a:rPr lang="hu-HU" dirty="0"/>
              <a:t>Fénynyomás: torziós ingával kimutatható, csillagokban gravitáció ellensúlyozása, üstökös csóvája Nappal ellentétes</a:t>
            </a:r>
          </a:p>
          <a:p>
            <a:r>
              <a:rPr lang="hu-HU" dirty="0"/>
              <a:t>Gravitáció: a fény a Nap terében elhajlik, energiát veszít (gravitációs vöröseltolódás) -&gt; a fekete lyukakat el se tudja hagyni</a:t>
            </a:r>
          </a:p>
          <a:p>
            <a:r>
              <a:rPr lang="hu-HU" dirty="0" err="1"/>
              <a:t>Compton</a:t>
            </a:r>
            <a:r>
              <a:rPr lang="hu-HU" dirty="0"/>
              <a:t>-szórás (elektron + foton): energia- + impulzusmegmaradással értelmezés (hullámhossz nő); részecsketermészet</a:t>
            </a:r>
          </a:p>
          <a:p>
            <a:r>
              <a:rPr lang="hu-HU" dirty="0"/>
              <a:t>Interferencia (akkor is, ha csak egy fotonunk van), diffrakció, polarizáció -&gt; hullámtermészet; pl. nyomás mindkét modellel magyarázható</a:t>
            </a:r>
          </a:p>
          <a:p>
            <a:r>
              <a:rPr lang="hu-HU" dirty="0"/>
              <a:t>Terjedés -&gt; hullám; kölcsönhatás anyaggal -&gt; részecske (kettős természet)</a:t>
            </a:r>
          </a:p>
          <a:p>
            <a:endParaRPr lang="hu-HU" dirty="0"/>
          </a:p>
          <a:p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87D6B2A3-E613-4B96-ADF7-6A863158F80D}"/>
                  </a:ext>
                </a:extLst>
              </p:cNvPr>
              <p:cNvSpPr txBox="1"/>
              <p:nvPr/>
            </p:nvSpPr>
            <p:spPr>
              <a:xfrm>
                <a:off x="9283555" y="1576872"/>
                <a:ext cx="17671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𝜀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87D6B2A3-E613-4B96-ADF7-6A863158F8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3555" y="1576872"/>
                <a:ext cx="1767155" cy="369332"/>
              </a:xfrm>
              <a:prstGeom prst="rect">
                <a:avLst/>
              </a:prstGeom>
              <a:blipFill>
                <a:blip r:embed="rId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E7EF6BCD-D658-412E-8E07-E74C6B4EB85F}"/>
                  </a:ext>
                </a:extLst>
              </p:cNvPr>
              <p:cNvSpPr txBox="1"/>
              <p:nvPr/>
            </p:nvSpPr>
            <p:spPr>
              <a:xfrm>
                <a:off x="9134581" y="1207541"/>
                <a:ext cx="20651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E7EF6BCD-D658-412E-8E07-E74C6B4EB8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4581" y="1207541"/>
                <a:ext cx="2065105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F8BC256A-7877-4484-8498-B05F0DD921E6}"/>
                  </a:ext>
                </a:extLst>
              </p:cNvPr>
              <p:cNvSpPr txBox="1"/>
              <p:nvPr/>
            </p:nvSpPr>
            <p:spPr>
              <a:xfrm>
                <a:off x="9893156" y="2985504"/>
                <a:ext cx="2065105" cy="6189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𝑚𝑐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h𝑓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λ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F8BC256A-7877-4484-8498-B05F0DD921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3156" y="2985504"/>
                <a:ext cx="2065105" cy="6189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1C745C0-1E23-450A-AFAA-CA2CF56CF70F}"/>
                  </a:ext>
                </a:extLst>
              </p:cNvPr>
              <p:cNvSpPr txBox="1"/>
              <p:nvPr/>
            </p:nvSpPr>
            <p:spPr>
              <a:xfrm>
                <a:off x="10308833" y="1258548"/>
                <a:ext cx="1747461" cy="6366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h𝑓</m:t>
                          </m:r>
                        </m:num>
                        <m:den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1C745C0-1E23-450A-AFAA-CA2CF56CF7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8833" y="1258548"/>
                <a:ext cx="1747461" cy="63664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0637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3756"/>
            <a:ext cx="10515600" cy="788972"/>
          </a:xfrm>
        </p:spPr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Az elektron, mint hullám:</a:t>
            </a:r>
          </a:p>
          <a:p>
            <a:r>
              <a:rPr lang="hu-HU" dirty="0"/>
              <a:t>Thomson: katódsugár=elektronsugár (tömeg, töltés eltérülésből -&gt; részecske)</a:t>
            </a:r>
          </a:p>
          <a:p>
            <a:r>
              <a:rPr lang="hu-HU" dirty="0"/>
              <a:t>De </a:t>
            </a:r>
            <a:r>
              <a:rPr lang="hu-HU" dirty="0" err="1"/>
              <a:t>Broglie</a:t>
            </a:r>
            <a:r>
              <a:rPr lang="hu-HU" dirty="0"/>
              <a:t>: anyaghullám hipotézis (minden mikrorészecske mindkettő)</a:t>
            </a:r>
          </a:p>
          <a:p>
            <a:r>
              <a:rPr lang="hu-HU" dirty="0" err="1"/>
              <a:t>Davisson</a:t>
            </a:r>
            <a:r>
              <a:rPr lang="hu-HU" dirty="0"/>
              <a:t> – </a:t>
            </a:r>
            <a:r>
              <a:rPr lang="hu-HU" dirty="0" err="1"/>
              <a:t>Germer</a:t>
            </a:r>
            <a:r>
              <a:rPr lang="hu-HU" dirty="0"/>
              <a:t>: elektroninterferencia kristályrácson</a:t>
            </a:r>
          </a:p>
          <a:p>
            <a:r>
              <a:rPr lang="hu-HU" dirty="0"/>
              <a:t>Elektrondiffrakció: rendezetlen kristályon szórás, erősítések gyűrűkben, gyorsítófeszültségből megadható sebesség, de </a:t>
            </a:r>
            <a:r>
              <a:rPr lang="hu-HU" dirty="0" err="1"/>
              <a:t>Broglie</a:t>
            </a:r>
            <a:r>
              <a:rPr lang="hu-HU" dirty="0"/>
              <a:t>-hipotézis ellenőrizhető</a:t>
            </a:r>
          </a:p>
          <a:p>
            <a:r>
              <a:rPr lang="hu-HU" dirty="0"/>
              <a:t>Elektronmikroszkóp: elektronnyaláb, elektromos, mágneses tér/lencsék, nagyobb felbontás (kisebb hullámhossz)</a:t>
            </a:r>
          </a:p>
          <a:p>
            <a:endParaRPr lang="hu-HU" dirty="0"/>
          </a:p>
          <a:p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F10229D5-A134-4347-9711-EDED0F99A165}"/>
                  </a:ext>
                </a:extLst>
              </p:cNvPr>
              <p:cNvSpPr txBox="1"/>
              <p:nvPr/>
            </p:nvSpPr>
            <p:spPr>
              <a:xfrm>
                <a:off x="9219344" y="2334183"/>
                <a:ext cx="17671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F10229D5-A134-4347-9711-EDED0F99A1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9344" y="2334183"/>
                <a:ext cx="1767155" cy="369332"/>
              </a:xfrm>
              <a:prstGeom prst="rect">
                <a:avLst/>
              </a:prstGeom>
              <a:blipFill>
                <a:blip r:embed="rId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683704FA-1DA4-4BFF-A56A-7E6F97091614}"/>
                  </a:ext>
                </a:extLst>
              </p:cNvPr>
              <p:cNvSpPr txBox="1"/>
              <p:nvPr/>
            </p:nvSpPr>
            <p:spPr>
              <a:xfrm>
                <a:off x="10321247" y="2209373"/>
                <a:ext cx="2065105" cy="6189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λ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683704FA-1DA4-4BFF-A56A-7E6F970916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1247" y="2209373"/>
                <a:ext cx="2065105" cy="6189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03868953-F996-4A57-92C7-5E7CB89E5018}"/>
                  </a:ext>
                </a:extLst>
              </p:cNvPr>
              <p:cNvSpPr txBox="1"/>
              <p:nvPr/>
            </p:nvSpPr>
            <p:spPr>
              <a:xfrm>
                <a:off x="10321247" y="3596444"/>
                <a:ext cx="2065105" cy="6189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λ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𝑚𝑣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03868953-F996-4A57-92C7-5E7CB89E50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1247" y="3596444"/>
                <a:ext cx="2065105" cy="6189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13D5F6BC-D4CA-49A7-AC57-94131E89363C}"/>
                  </a:ext>
                </a:extLst>
              </p:cNvPr>
              <p:cNvSpPr txBox="1"/>
              <p:nvPr/>
            </p:nvSpPr>
            <p:spPr>
              <a:xfrm>
                <a:off x="8641421" y="4628014"/>
                <a:ext cx="2712377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hu-H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latin typeface="Cambria Math" panose="02040503050406030204" pitchFamily="18" charset="0"/>
                                </a:rPr>
                                <m:t>λ</m:t>
                              </m:r>
                            </m:num>
                            <m:den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13D5F6BC-D4CA-49A7-AC57-94131E8936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1421" y="4628014"/>
                <a:ext cx="2712377" cy="6347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C8C0FDFF-49FD-48B9-B58B-1035BD056B49}"/>
                  </a:ext>
                </a:extLst>
              </p:cNvPr>
              <p:cNvSpPr txBox="1"/>
              <p:nvPr/>
            </p:nvSpPr>
            <p:spPr>
              <a:xfrm>
                <a:off x="9997609" y="4612109"/>
                <a:ext cx="2712377" cy="609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b="0" i="0" smtClean="0">
                              <a:latin typeface="Cambria Math" panose="02040503050406030204" pitchFamily="18" charset="0"/>
                            </a:rPr>
                            <m:t>tg</m:t>
                          </m:r>
                        </m:fName>
                        <m:e>
                          <m:r>
                            <a:rPr lang="hu-H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num>
                            <m:den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C8C0FDFF-49FD-48B9-B58B-1035BD056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7609" y="4612109"/>
                <a:ext cx="2712377" cy="6090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7626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04818"/>
                <a:ext cx="10515600" cy="46644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hu-HU" b="0" dirty="0"/>
                  <a:t>Atommodellek:</a:t>
                </a:r>
              </a:p>
              <a:p>
                <a:r>
                  <a:rPr lang="hu-HU" dirty="0"/>
                  <a:t>Bomlások -&gt; új atomok -&gt; van belső szerkezete (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sPre>
                              <m:sPrePr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PrePr>
                              <m:sub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sub>
                              <m:sup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sup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sPre>
                          </m:sub>
                        </m:sSub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~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−27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𝑘𝑔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u-HU" dirty="0"/>
                  <a:t> atomi tömegegység, </a:t>
                </a:r>
                <a14:m>
                  <m:oMath xmlns:m="http://schemas.openxmlformats.org/officeDocument/2006/math">
                    <m:r>
                      <a:rPr lang="hu-HU" b="0" i="0" smtClean="0">
                        <a:latin typeface="Cambria Math" panose="02040503050406030204" pitchFamily="18" charset="0"/>
                      </a:rPr>
                      <m:t>1 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~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−10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hu-HU" dirty="0"/>
                  <a:t> hosszskála) </a:t>
                </a:r>
              </a:p>
              <a:p>
                <a:r>
                  <a:rPr lang="hu-HU" dirty="0"/>
                  <a:t>Thomson: katódsugár elektromos, mágneses eltérítés -&gt; </a:t>
                </a:r>
                <a14:m>
                  <m:oMath xmlns:m="http://schemas.openxmlformats.org/officeDocument/2006/math">
                    <m:r>
                      <a:rPr lang="hu-HU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hu-HU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hu-HU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hu-HU" dirty="0"/>
              </a:p>
              <a:p>
                <a:r>
                  <a:rPr lang="hu-HU" dirty="0"/>
                  <a:t>Millikan: olajcseppek elektromos tér + közegellenállás -&gt; állandó sebesség,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hu-HU" dirty="0"/>
                  <a:t> meghatározás,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hu-HU" dirty="0"/>
                  <a:t> (elemi töltés, </a:t>
                </a:r>
                <a:r>
                  <a:rPr lang="hu-HU" dirty="0" err="1"/>
                  <a:t>kvantált</a:t>
                </a:r>
                <a:r>
                  <a:rPr lang="hu-HU" dirty="0"/>
                  <a:t>)</a:t>
                </a:r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04818"/>
                <a:ext cx="10515600" cy="4664467"/>
              </a:xfrm>
              <a:blipFill>
                <a:blip r:embed="rId2"/>
                <a:stretch>
                  <a:fillRect l="-1217" t="-209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ép 4">
            <a:extLst>
              <a:ext uri="{FF2B5EF4-FFF2-40B4-BE49-F238E27FC236}">
                <a16:creationId xmlns:a16="http://schemas.microsoft.com/office/drawing/2014/main" id="{06F0703B-53BD-4753-996F-BD3CBDDB57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320" y="4378188"/>
            <a:ext cx="2129676" cy="2349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940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04818"/>
                <a:ext cx="10515600" cy="46644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hu-HU" dirty="0"/>
                  <a:t>Klasszikus atommodellek:</a:t>
                </a:r>
              </a:p>
              <a:p>
                <a:r>
                  <a:rPr lang="hu-HU" b="0" dirty="0"/>
                  <a:t>Thomson-modell: pozitív massz</a:t>
                </a:r>
                <a:r>
                  <a:rPr lang="hu-HU" dirty="0"/>
                  <a:t>a, benne elektronok (katódsugár minden anyagnál elektron -&gt; mindenben van) (vonalas színkép?, szóráskísérletek?)</a:t>
                </a:r>
              </a:p>
              <a:p>
                <a:r>
                  <a:rPr lang="hu-HU" b="0" dirty="0"/>
                  <a:t>Rutherford-modell: szóráskísérlet, atommag (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~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−15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u-HU" b="0" dirty="0"/>
                  <a:t>, visszaszórások),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𝑍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hu-HU" b="0" dirty="0"/>
                  <a:t> töltésű mag, </a:t>
                </a:r>
                <a14:m>
                  <m:oMath xmlns:m="http://schemas.openxmlformats.org/officeDocument/2006/math">
                    <m:r>
                      <a:rPr lang="hu-HU" i="1" dirty="0" smtClean="0"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hu-HU" b="0" dirty="0"/>
                  <a:t> elektron körpályán (Coulomb-erő, így semleges), bolygó modell (vonalas színkép?, sugárzás?, összeomlás?)</a:t>
                </a:r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04818"/>
                <a:ext cx="10515600" cy="4664467"/>
              </a:xfrm>
              <a:blipFill>
                <a:blip r:embed="rId2"/>
                <a:stretch>
                  <a:fillRect l="-1217" t="-209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ép 4">
            <a:extLst>
              <a:ext uri="{FF2B5EF4-FFF2-40B4-BE49-F238E27FC236}">
                <a16:creationId xmlns:a16="http://schemas.microsoft.com/office/drawing/2014/main" id="{0FD3012A-5BBB-472D-A5A6-21B8EF367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085" y="4348355"/>
            <a:ext cx="308610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789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5626</TotalTime>
  <Words>1392</Words>
  <Application>Microsoft Office PowerPoint</Application>
  <PresentationFormat>Szélesvásznú</PresentationFormat>
  <Paragraphs>158</Paragraphs>
  <Slides>17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Office-téma</vt:lpstr>
      <vt:lpstr>BME TTK Emelt Fizika Érettségifelkészítő 2022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Fizika Érettségifelkészítő</dc:title>
  <dc:creator>Fehérvári Gergő</dc:creator>
  <cp:lastModifiedBy>vliliomszal@gmail.com</cp:lastModifiedBy>
  <cp:revision>57</cp:revision>
  <dcterms:created xsi:type="dcterms:W3CDTF">2022-02-15T15:05:16Z</dcterms:created>
  <dcterms:modified xsi:type="dcterms:W3CDTF">2022-04-03T17:20:08Z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590269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S9.1.4</vt:lpwstr>
  </property>
</Properties>
</file>