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26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 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err="1"/>
              <a:t>Vajtai</a:t>
            </a:r>
            <a:r>
              <a:rPr lang="hu-HU" sz="2000" dirty="0"/>
              <a:t> Lili</a:t>
            </a:r>
          </a:p>
          <a:p>
            <a:r>
              <a:rPr lang="hu-HU" sz="2000" dirty="0"/>
              <a:t>BME Fizika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I. Alkalom</a:t>
            </a:r>
          </a:p>
          <a:p>
            <a:r>
              <a:rPr lang="hu-HU" sz="3200" i="1" dirty="0"/>
              <a:t>Kinematika, lendület, körmozgás, rezgőmozgás</a:t>
            </a:r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/>
              <a:t>Haladó mozgások:</a:t>
            </a:r>
          </a:p>
          <a:p>
            <a:pPr/>
            <a:r>
              <a:rPr lang="hu-HU" dirty="0"/>
              <a:t>Kinematika</a:t>
            </a:r>
            <a:endParaRPr lang="hu-HU" b="0" dirty="0"/>
          </a:p>
          <a:p>
            <a:pPr/>
            <a:r>
              <a:rPr lang="hu-HU" dirty="0"/>
              <a:t>Koordinátarendszer, vonatkoztatási rendszer</a:t>
            </a:r>
          </a:p>
          <a:p>
            <a:pPr/>
            <a:r>
              <a:rPr lang="hu-HU" dirty="0"/>
              <a:t>Pálya, út, elmozdulás</a:t>
            </a:r>
          </a:p>
          <a:p>
            <a:pPr/>
            <a:r>
              <a:rPr lang="hu-HU" b="0" dirty="0"/>
              <a:t>Sebesség (definíció, egyenletes mozgás, képlet, mértékegységek)</a:t>
            </a:r>
          </a:p>
          <a:p>
            <a:pPr/>
            <a:r>
              <a:rPr lang="hu-HU" dirty="0"/>
              <a:t>Átlagsebesség, pillanatnyi sebesség, vektor jelleg (irány)</a:t>
            </a:r>
          </a:p>
          <a:p>
            <a:pPr/>
            <a:r>
              <a:rPr lang="hu-HU" b="0" dirty="0"/>
              <a:t>Gyorsulás (definíció, képletek, egyenletesen változó mozgás, szabadesés)</a:t>
            </a:r>
          </a:p>
          <a:p>
            <a:pPr/>
            <a:r>
              <a:rPr lang="hu-HU" dirty="0"/>
              <a:t>Erő</a:t>
            </a:r>
            <a:endParaRPr lang="hu-HU" b="0" dirty="0"/>
          </a:p>
          <a:p>
            <a:pPr/>
            <a:endParaRPr lang="hu-HU" b="0" dirty="0"/>
          </a:p>
          <a:p>
            <a:pPr/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963CCC2-1D29-4272-8968-8DFEE8E9C470}"/>
                  </a:ext>
                </a:extLst>
              </p:cNvPr>
              <p:cNvSpPr txBox="1"/>
              <p:nvPr/>
            </p:nvSpPr>
            <p:spPr>
              <a:xfrm>
                <a:off x="10177729" y="3429000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963CCC2-1D29-4272-8968-8DFEE8E9C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7729" y="3429000"/>
                <a:ext cx="1874520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C2D951CB-49A6-4F6E-BBF9-F81DC15C634F}"/>
                  </a:ext>
                </a:extLst>
              </p:cNvPr>
              <p:cNvSpPr txBox="1"/>
              <p:nvPr/>
            </p:nvSpPr>
            <p:spPr>
              <a:xfrm>
                <a:off x="2815057" y="4878104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C2D951CB-49A6-4F6E-BBF9-F81DC15C6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057" y="4878104"/>
                <a:ext cx="1874520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C03EDEA-1A28-4A4D-82E4-03063C0C3C91}"/>
                  </a:ext>
                </a:extLst>
              </p:cNvPr>
              <p:cNvSpPr txBox="1"/>
              <p:nvPr/>
            </p:nvSpPr>
            <p:spPr>
              <a:xfrm>
                <a:off x="10177729" y="4070132"/>
                <a:ext cx="18745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𝑎𝑡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C03EDEA-1A28-4A4D-82E4-03063C0C3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7729" y="4070132"/>
                <a:ext cx="1874520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4C9265DE-F35F-472D-86D8-A4F53416784E}"/>
                  </a:ext>
                </a:extLst>
              </p:cNvPr>
              <p:cNvSpPr txBox="1"/>
              <p:nvPr/>
            </p:nvSpPr>
            <p:spPr>
              <a:xfrm>
                <a:off x="4242981" y="4878104"/>
                <a:ext cx="2519138" cy="925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hu-HU" b="0" i="0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sSub>
                        <m:sSub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hu-HU" b="0" i="0" dirty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p>
                              <m:r>
                                <a:rPr lang="hu-HU" b="0" i="0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sSub>
                        <m:sSub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hu-HU" b="0" dirty="0"/>
              </a:p>
              <a:p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4C9265DE-F35F-472D-86D8-A4F534167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981" y="4878104"/>
                <a:ext cx="2519138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BD5EDFE9-3D2D-4D25-9BA5-3DA1121074FF}"/>
                  </a:ext>
                </a:extLst>
              </p:cNvPr>
              <p:cNvSpPr txBox="1"/>
              <p:nvPr/>
            </p:nvSpPr>
            <p:spPr>
              <a:xfrm>
                <a:off x="9675772" y="2787868"/>
                <a:ext cx="2376477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BD5EDFE9-3D2D-4D25-9BA5-3DA1121074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5772" y="2787868"/>
                <a:ext cx="2376477" cy="5648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/>
              <a:t>Lendület:</a:t>
            </a:r>
          </a:p>
          <a:p>
            <a:pPr/>
            <a:r>
              <a:rPr lang="hu-HU" dirty="0"/>
              <a:t>Definíció, mértékegység, vektor jelleg</a:t>
            </a:r>
          </a:p>
          <a:p>
            <a:pPr/>
            <a:r>
              <a:rPr lang="hu-HU" dirty="0"/>
              <a:t>Rendszer összes lendülete</a:t>
            </a:r>
          </a:p>
          <a:p>
            <a:pPr/>
            <a:r>
              <a:rPr lang="hu-HU" b="0" dirty="0"/>
              <a:t>Zárt rendszer</a:t>
            </a:r>
          </a:p>
          <a:p>
            <a:pPr/>
            <a:r>
              <a:rPr lang="hu-HU" dirty="0"/>
              <a:t>Lendületmegmaradás</a:t>
            </a:r>
            <a:endParaRPr lang="hu-HU" b="0" dirty="0"/>
          </a:p>
          <a:p>
            <a:pPr/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8656E655-3844-4686-9974-670A0293AD7E}"/>
                  </a:ext>
                </a:extLst>
              </p:cNvPr>
              <p:cNvSpPr txBox="1"/>
              <p:nvPr/>
            </p:nvSpPr>
            <p:spPr>
              <a:xfrm>
                <a:off x="8082339" y="2071506"/>
                <a:ext cx="14646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8656E655-3844-4686-9974-670A0293A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2339" y="2071506"/>
                <a:ext cx="1464688" cy="369332"/>
              </a:xfrm>
              <a:prstGeom prst="rect">
                <a:avLst/>
              </a:prstGeom>
              <a:blipFill>
                <a:blip r:embed="rId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A1F0A70-0B60-44CB-89E2-03D89639CCBC}"/>
                  </a:ext>
                </a:extLst>
              </p:cNvPr>
              <p:cNvSpPr txBox="1"/>
              <p:nvPr/>
            </p:nvSpPr>
            <p:spPr>
              <a:xfrm>
                <a:off x="8989887" y="2071506"/>
                <a:ext cx="20034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A1F0A70-0B60-44CB-89E2-03D89639C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887" y="2071506"/>
                <a:ext cx="2003461" cy="369332"/>
              </a:xfrm>
              <a:prstGeom prst="rect">
                <a:avLst/>
              </a:prstGeom>
              <a:blipFill>
                <a:blip r:embed="rId3"/>
                <a:stretch>
                  <a:fillRect t="-23333" b="-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E1F3BF58-1FDE-4F46-A601-571E3BDF985D}"/>
                  </a:ext>
                </a:extLst>
              </p:cNvPr>
              <p:cNvSpPr txBox="1"/>
              <p:nvPr/>
            </p:nvSpPr>
            <p:spPr>
              <a:xfrm>
                <a:off x="5837439" y="2412145"/>
                <a:ext cx="1791126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E1F3BF58-1FDE-4F46-A601-571E3BDF9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439" y="2412145"/>
                <a:ext cx="1791126" cy="7645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D7AA60E-5C41-4221-93CB-47C6858635E5}"/>
                  </a:ext>
                </a:extLst>
              </p:cNvPr>
              <p:cNvSpPr txBox="1"/>
              <p:nvPr/>
            </p:nvSpPr>
            <p:spPr>
              <a:xfrm>
                <a:off x="5029203" y="3389779"/>
                <a:ext cx="2337368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𝑙𝑙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D7AA60E-5C41-4221-93CB-47C685863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3" y="3389779"/>
                <a:ext cx="2337368" cy="7645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019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/>
              <a:t>Periodikus mozgások:</a:t>
            </a:r>
          </a:p>
          <a:p>
            <a:r>
              <a:rPr lang="hu-HU" dirty="0"/>
              <a:t>Definíció</a:t>
            </a:r>
          </a:p>
          <a:p>
            <a:r>
              <a:rPr lang="hu-HU" dirty="0"/>
              <a:t>Periódusidő (meghatározás, mértékegység, képletek)</a:t>
            </a:r>
          </a:p>
          <a:p>
            <a:r>
              <a:rPr lang="hu-HU" b="0" dirty="0"/>
              <a:t>Frekvencia (definíció, mértékegység)</a:t>
            </a:r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C4E3FC1-B21F-43FB-92BB-B9E45198BC15}"/>
                  </a:ext>
                </a:extLst>
              </p:cNvPr>
              <p:cNvSpPr txBox="1"/>
              <p:nvPr/>
            </p:nvSpPr>
            <p:spPr>
              <a:xfrm>
                <a:off x="9574210" y="2405601"/>
                <a:ext cx="1051720" cy="6613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C4E3FC1-B21F-43FB-92BB-B9E45198BC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4210" y="2405601"/>
                <a:ext cx="1051720" cy="6613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2F97A82F-4344-4B14-9AE3-46A41F931533}"/>
                  </a:ext>
                </a:extLst>
              </p:cNvPr>
              <p:cNvSpPr txBox="1"/>
              <p:nvPr/>
            </p:nvSpPr>
            <p:spPr>
              <a:xfrm>
                <a:off x="9210275" y="3066936"/>
                <a:ext cx="1779589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hu-HU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2F97A82F-4344-4B14-9AE3-46A41F9315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0275" y="3066936"/>
                <a:ext cx="1779589" cy="610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537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627760" cy="4809798"/>
          </a:xfrm>
        </p:spPr>
        <p:txBody>
          <a:bodyPr/>
          <a:lstStyle/>
          <a:p>
            <a:pPr marL="0" indent="0">
              <a:buNone/>
            </a:pPr>
            <a:r>
              <a:rPr lang="hu-HU" sz="3600" dirty="0"/>
              <a:t>K</a:t>
            </a:r>
            <a:r>
              <a:rPr lang="hu-HU" sz="3600" b="0" dirty="0"/>
              <a:t>örmozgás</a:t>
            </a:r>
            <a:r>
              <a:rPr lang="hu-HU" b="0" dirty="0"/>
              <a:t>:</a:t>
            </a:r>
          </a:p>
          <a:p>
            <a:pPr/>
            <a:r>
              <a:rPr lang="hu-HU" dirty="0"/>
              <a:t>Analógia haladó mozgással</a:t>
            </a:r>
          </a:p>
          <a:p>
            <a:pPr/>
            <a:r>
              <a:rPr lang="hu-HU" b="0" dirty="0"/>
              <a:t>Szögelfordulás (koordinátarendszer, ívhossz, elmozdulás, képletek)</a:t>
            </a:r>
          </a:p>
          <a:p>
            <a:pPr/>
            <a:r>
              <a:rPr lang="hu-HU" dirty="0"/>
              <a:t>Szögsebesség (definíció, sebesség, mértékegység, képletek, frekvencia)</a:t>
            </a:r>
          </a:p>
          <a:p>
            <a:pPr/>
            <a:r>
              <a:rPr lang="hu-HU" b="0" dirty="0"/>
              <a:t>(Szöggyorsulás (definíció, gyorsulás, mértékegység, képletek))</a:t>
            </a:r>
          </a:p>
          <a:p>
            <a:pPr/>
            <a:r>
              <a:rPr lang="hu-HU" dirty="0"/>
              <a:t>Dinamikai feltétel</a:t>
            </a:r>
            <a:endParaRPr lang="hu-HU" b="0" dirty="0"/>
          </a:p>
          <a:p>
            <a:pPr marL="0" indent="0">
              <a:buNone/>
            </a:pPr>
            <a:r>
              <a:rPr lang="hu-HU" sz="3600" dirty="0"/>
              <a:t>Forgómozgás:</a:t>
            </a:r>
            <a:endParaRPr lang="hu-HU" sz="3600" b="0" dirty="0"/>
          </a:p>
          <a:p>
            <a:pPr/>
            <a:r>
              <a:rPr lang="hu-HU" dirty="0"/>
              <a:t>(Forgatónyomaték (erőpárok, definíció))</a:t>
            </a:r>
            <a:endParaRPr lang="hu-HU" b="0" dirty="0"/>
          </a:p>
          <a:p>
            <a:pPr/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6677716-385F-4F27-9B9F-22E2922B34AF}"/>
                  </a:ext>
                </a:extLst>
              </p:cNvPr>
              <p:cNvSpPr txBox="1"/>
              <p:nvPr/>
            </p:nvSpPr>
            <p:spPr>
              <a:xfrm>
                <a:off x="4536853" y="1371296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m:rPr>
                              <m:sty m:val="p"/>
                            </m:rPr>
                            <a:rPr lang="el-GR" i="1" dirty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6677716-385F-4F27-9B9F-22E2922B3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853" y="1371296"/>
                <a:ext cx="1874520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DC1C0FD6-BA17-400E-8780-5DA901FDA26D}"/>
                  </a:ext>
                </a:extLst>
              </p:cNvPr>
              <p:cNvSpPr txBox="1"/>
              <p:nvPr/>
            </p:nvSpPr>
            <p:spPr>
              <a:xfrm>
                <a:off x="5707073" y="1390104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dirty="0" smtClean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m:rPr>
                              <m:sty m:val="p"/>
                            </m:rPr>
                            <a:rPr lang="el-GR" i="1" dirty="0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DC1C0FD6-BA17-400E-8780-5DA901FDA2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073" y="1390104"/>
                <a:ext cx="1874520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05250AD-5377-4F6F-8D37-D6769603A7A6}"/>
                  </a:ext>
                </a:extLst>
              </p:cNvPr>
              <p:cNvSpPr txBox="1"/>
              <p:nvPr/>
            </p:nvSpPr>
            <p:spPr>
              <a:xfrm>
                <a:off x="9479280" y="4048036"/>
                <a:ext cx="18745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 dirty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05250AD-5377-4F6F-8D37-D6769603A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9280" y="4048036"/>
                <a:ext cx="1874520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2296D348-0E9B-43E8-B1D2-52EB584ED612}"/>
                  </a:ext>
                </a:extLst>
              </p:cNvPr>
              <p:cNvSpPr txBox="1"/>
              <p:nvPr/>
            </p:nvSpPr>
            <p:spPr>
              <a:xfrm>
                <a:off x="9155269" y="4452773"/>
                <a:ext cx="2522542" cy="61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β</m:t>
                          </m:r>
                        </m:num>
                        <m:den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2296D348-0E9B-43E8-B1D2-52EB584ED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5269" y="4452773"/>
                <a:ext cx="2522542" cy="6170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F91E7CDD-6C28-4494-A624-FA83721378F7}"/>
                  </a:ext>
                </a:extLst>
              </p:cNvPr>
              <p:cNvSpPr txBox="1"/>
              <p:nvPr/>
            </p:nvSpPr>
            <p:spPr>
              <a:xfrm>
                <a:off x="7701433" y="1951234"/>
                <a:ext cx="9550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F91E7CDD-6C28-4494-A624-FA8372137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433" y="1951234"/>
                <a:ext cx="955047" cy="369332"/>
              </a:xfrm>
              <a:prstGeom prst="rect">
                <a:avLst/>
              </a:prstGeom>
              <a:blipFill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4AFCEFDA-4512-4E69-8629-E4B274CBF717}"/>
                  </a:ext>
                </a:extLst>
              </p:cNvPr>
              <p:cNvSpPr txBox="1"/>
              <p:nvPr/>
            </p:nvSpPr>
            <p:spPr>
              <a:xfrm>
                <a:off x="8953420" y="1951234"/>
                <a:ext cx="10517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4AFCEFDA-4512-4E69-8629-E4B274CBF7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420" y="1951234"/>
                <a:ext cx="105172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860164C6-1F6F-466E-A8DC-8A701EE0DBDE}"/>
                  </a:ext>
                </a:extLst>
              </p:cNvPr>
              <p:cNvSpPr txBox="1"/>
              <p:nvPr/>
            </p:nvSpPr>
            <p:spPr>
              <a:xfrm>
                <a:off x="10302080" y="1953640"/>
                <a:ext cx="10517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b="0" i="1" baseline="-25000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 dirty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860164C6-1F6F-466E-A8DC-8A701EE0DB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080" y="1953640"/>
                <a:ext cx="1051720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33BF6377-C012-4158-93F3-2F72F8E33951}"/>
                  </a:ext>
                </a:extLst>
              </p:cNvPr>
              <p:cNvSpPr txBox="1"/>
              <p:nvPr/>
            </p:nvSpPr>
            <p:spPr>
              <a:xfrm>
                <a:off x="4458869" y="3954129"/>
                <a:ext cx="246883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𝑐𝑝</m:t>
                          </m:r>
                        </m:sub>
                      </m:sSub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hu-HU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33BF6377-C012-4158-93F3-2F72F8E339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869" y="3954129"/>
                <a:ext cx="2468837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235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/>
              <a:t>Harmonikus rezgőmozgás:</a:t>
            </a:r>
          </a:p>
          <a:p>
            <a:r>
              <a:rPr lang="hu-HU" dirty="0"/>
              <a:t>Definíció, leíró függvények</a:t>
            </a:r>
          </a:p>
          <a:p>
            <a:r>
              <a:rPr lang="hu-HU" b="0" dirty="0"/>
              <a:t>Dinamikai feltétel</a:t>
            </a:r>
          </a:p>
          <a:p>
            <a:r>
              <a:rPr lang="hu-HU" dirty="0"/>
              <a:t>Példák</a:t>
            </a:r>
            <a:endParaRPr lang="hu-HU" b="0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76582998-4652-4A31-96F3-A604765C5097}"/>
                  </a:ext>
                </a:extLst>
              </p:cNvPr>
              <p:cNvSpPr txBox="1"/>
              <p:nvPr/>
            </p:nvSpPr>
            <p:spPr>
              <a:xfrm>
                <a:off x="7374522" y="1753664"/>
                <a:ext cx="3020602" cy="378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i="1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76582998-4652-4A31-96F3-A604765C50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522" y="1753664"/>
                <a:ext cx="3020602" cy="378245"/>
              </a:xfrm>
              <a:prstGeom prst="rect">
                <a:avLst/>
              </a:prstGeom>
              <a:blipFill>
                <a:blip r:embed="rId2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DC40BE4-E26A-4A39-B940-E1416E29D111}"/>
                  </a:ext>
                </a:extLst>
              </p:cNvPr>
              <p:cNvSpPr txBox="1"/>
              <p:nvPr/>
            </p:nvSpPr>
            <p:spPr>
              <a:xfrm>
                <a:off x="7374522" y="2155852"/>
                <a:ext cx="3020602" cy="378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DC40BE4-E26A-4A39-B940-E1416E29D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522" y="2155852"/>
                <a:ext cx="3020602" cy="378245"/>
              </a:xfrm>
              <a:prstGeom prst="rect">
                <a:avLst/>
              </a:prstGeom>
              <a:blipFill>
                <a:blip r:embed="rId3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2DA179B3-4ACA-421A-B827-BC0735C2EFFB}"/>
                  </a:ext>
                </a:extLst>
              </p:cNvPr>
              <p:cNvSpPr txBox="1"/>
              <p:nvPr/>
            </p:nvSpPr>
            <p:spPr>
              <a:xfrm>
                <a:off x="7374522" y="2553194"/>
                <a:ext cx="30206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hu-HU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i="1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2DA179B3-4ACA-421A-B827-BC0735C2E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522" y="2553194"/>
                <a:ext cx="3020602" cy="369332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442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600" b="0" dirty="0"/>
              <a:t>Képletek összegzése:</a:t>
            </a:r>
          </a:p>
          <a:p>
            <a:pPr marL="0" indent="0">
              <a:buNone/>
            </a:pPr>
            <a:endParaRPr lang="hu-HU" b="0" i="1" dirty="0"/>
          </a:p>
          <a:p>
            <a:pPr marL="0" indent="0">
              <a:buNone/>
            </a:pPr>
            <a:endParaRPr lang="hu-HU" b="0" i="1" dirty="0"/>
          </a:p>
          <a:p>
            <a:pPr marL="0" indent="0">
              <a:buNone/>
            </a:pPr>
            <a:endParaRPr lang="hu-HU" b="0" dirty="0"/>
          </a:p>
          <a:p>
            <a:pPr marL="0" indent="0">
              <a:buNone/>
            </a:pPr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B525058-1603-4C41-8D2A-70CD3FE0F2EE}"/>
                  </a:ext>
                </a:extLst>
              </p:cNvPr>
              <p:cNvSpPr txBox="1"/>
              <p:nvPr/>
            </p:nvSpPr>
            <p:spPr>
              <a:xfrm>
                <a:off x="2287177" y="1898161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b="0" i="1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B525058-1603-4C41-8D2A-70CD3FE0F2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7177" y="1898161"/>
                <a:ext cx="1874520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EA8863B3-4319-45DC-A524-A8621080CCCA}"/>
                  </a:ext>
                </a:extLst>
              </p:cNvPr>
              <p:cNvSpPr txBox="1"/>
              <p:nvPr/>
            </p:nvSpPr>
            <p:spPr>
              <a:xfrm>
                <a:off x="4162439" y="1919789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EA8863B3-4319-45DC-A524-A8621080CC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439" y="1919789"/>
                <a:ext cx="1874520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58E7D4F2-AC7F-4AF2-AE1F-EC9E8B9515AD}"/>
                  </a:ext>
                </a:extLst>
              </p:cNvPr>
              <p:cNvSpPr txBox="1"/>
              <p:nvPr/>
            </p:nvSpPr>
            <p:spPr>
              <a:xfrm>
                <a:off x="2280994" y="2513174"/>
                <a:ext cx="1874520" cy="6183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hu-HU" b="0" i="0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b="0" i="1" dirty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sSub>
                        <m:sSub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58E7D4F2-AC7F-4AF2-AE1F-EC9E8B951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0994" y="2513174"/>
                <a:ext cx="1874520" cy="6183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25238F59-DF4F-46AB-9A4A-113E36039E9F}"/>
                  </a:ext>
                </a:extLst>
              </p:cNvPr>
              <p:cNvSpPr txBox="1"/>
              <p:nvPr/>
            </p:nvSpPr>
            <p:spPr>
              <a:xfrm>
                <a:off x="3910582" y="2510893"/>
                <a:ext cx="2519138" cy="925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b="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hu-HU" b="0" i="0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sSub>
                        <m:sSub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hu-HU" b="0" i="0" dirty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p>
                              <m:r>
                                <a:rPr lang="hu-HU" b="0" i="0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sSub>
                        <m:sSubPr>
                          <m:ctrlPr>
                            <a:rPr lang="hu-HU" b="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hu-HU" b="0" i="1" dirty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hu-HU" b="0" i="1" dirty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hu-HU" b="0" i="1" dirty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hu-HU" b="0" dirty="0"/>
              </a:p>
              <a:p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25238F59-DF4F-46AB-9A4A-113E36039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582" y="2510893"/>
                <a:ext cx="2519138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413BD77-B4C3-40D1-A7A3-2761CBF96496}"/>
                  </a:ext>
                </a:extLst>
              </p:cNvPr>
              <p:cNvSpPr txBox="1"/>
              <p:nvPr/>
            </p:nvSpPr>
            <p:spPr>
              <a:xfrm>
                <a:off x="8472915" y="2052440"/>
                <a:ext cx="2376477" cy="564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0413BD77-B4C3-40D1-A7A3-2761CBF96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2915" y="2052440"/>
                <a:ext cx="2376477" cy="5648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A251E4AE-ACB4-4949-AEC2-6B12B006D7B0}"/>
                  </a:ext>
                </a:extLst>
              </p:cNvPr>
              <p:cNvSpPr txBox="1"/>
              <p:nvPr/>
            </p:nvSpPr>
            <p:spPr>
              <a:xfrm>
                <a:off x="8723894" y="1683108"/>
                <a:ext cx="18745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𝑎𝑡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A251E4AE-ACB4-4949-AEC2-6B12B006D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3894" y="1683108"/>
                <a:ext cx="1874520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zövegdoboz 9">
            <a:extLst>
              <a:ext uri="{FF2B5EF4-FFF2-40B4-BE49-F238E27FC236}">
                <a16:creationId xmlns:a16="http://schemas.microsoft.com/office/drawing/2014/main" id="{3E4916B7-BE3C-449B-A166-33E754173E92}"/>
              </a:ext>
            </a:extLst>
          </p:cNvPr>
          <p:cNvSpPr txBox="1"/>
          <p:nvPr/>
        </p:nvSpPr>
        <p:spPr>
          <a:xfrm>
            <a:off x="802797" y="2026100"/>
            <a:ext cx="2303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Haladó mozgás: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E3F055A-5221-4E62-ACA0-2E7E066C12CE}"/>
              </a:ext>
            </a:extLst>
          </p:cNvPr>
          <p:cNvSpPr txBox="1"/>
          <p:nvPr/>
        </p:nvSpPr>
        <p:spPr>
          <a:xfrm>
            <a:off x="7968508" y="1309692"/>
            <a:ext cx="3385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Egyenletesen gyorsuló mozgás: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2EF8661-C7BB-4948-A8C8-7096A8E06F6B}"/>
              </a:ext>
            </a:extLst>
          </p:cNvPr>
          <p:cNvSpPr txBox="1"/>
          <p:nvPr/>
        </p:nvSpPr>
        <p:spPr>
          <a:xfrm>
            <a:off x="833839" y="3471137"/>
            <a:ext cx="2303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Körmozgás: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Szövegdoboz 12">
                <a:extLst>
                  <a:ext uri="{FF2B5EF4-FFF2-40B4-BE49-F238E27FC236}">
                    <a16:creationId xmlns:a16="http://schemas.microsoft.com/office/drawing/2014/main" id="{CA401D96-2ACF-4C2B-A90D-8EF9F59CF081}"/>
                  </a:ext>
                </a:extLst>
              </p:cNvPr>
              <p:cNvSpPr txBox="1"/>
              <p:nvPr/>
            </p:nvSpPr>
            <p:spPr>
              <a:xfrm>
                <a:off x="2168575" y="3364826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m:rPr>
                              <m:sty m:val="p"/>
                            </m:rPr>
                            <a:rPr lang="el-GR" i="1" dirty="0" smtClean="0">
                              <a:latin typeface="Cambria Math" panose="02040503050406030204" pitchFamily="18" charset="0"/>
                            </a:rPr>
                            <m:t>φ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i="0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3" name="Szövegdoboz 12">
                <a:extLst>
                  <a:ext uri="{FF2B5EF4-FFF2-40B4-BE49-F238E27FC236}">
                    <a16:creationId xmlns:a16="http://schemas.microsoft.com/office/drawing/2014/main" id="{CA401D96-2ACF-4C2B-A90D-8EF9F59CF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575" y="3364826"/>
                <a:ext cx="1874520" cy="6127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6D4D67AA-E426-454F-8C6D-7D0AAD1CD449}"/>
                  </a:ext>
                </a:extLst>
              </p:cNvPr>
              <p:cNvSpPr txBox="1"/>
              <p:nvPr/>
            </p:nvSpPr>
            <p:spPr>
              <a:xfrm>
                <a:off x="4163958" y="3361747"/>
                <a:ext cx="1874520" cy="612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dirty="0" smtClean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m:rPr>
                              <m:sty m:val="p"/>
                            </m:rPr>
                            <a:rPr lang="el-GR" i="1" dirty="0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hu-HU" dirty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6D4D67AA-E426-454F-8C6D-7D0AAD1CD4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958" y="3361747"/>
                <a:ext cx="1874520" cy="612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Szövegdoboz 14">
                <a:extLst>
                  <a:ext uri="{FF2B5EF4-FFF2-40B4-BE49-F238E27FC236}">
                    <a16:creationId xmlns:a16="http://schemas.microsoft.com/office/drawing/2014/main" id="{95139B85-1C68-4172-AC5A-1773A83816AB}"/>
                  </a:ext>
                </a:extLst>
              </p:cNvPr>
              <p:cNvSpPr txBox="1"/>
              <p:nvPr/>
            </p:nvSpPr>
            <p:spPr>
              <a:xfrm>
                <a:off x="2085157" y="4121052"/>
                <a:ext cx="10517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5" name="Szövegdoboz 14">
                <a:extLst>
                  <a:ext uri="{FF2B5EF4-FFF2-40B4-BE49-F238E27FC236}">
                    <a16:creationId xmlns:a16="http://schemas.microsoft.com/office/drawing/2014/main" id="{95139B85-1C68-4172-AC5A-1773A83816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157" y="4121052"/>
                <a:ext cx="105172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4F3E1635-7410-48F1-B370-004BBBF08EF7}"/>
                  </a:ext>
                </a:extLst>
              </p:cNvPr>
              <p:cNvSpPr txBox="1"/>
              <p:nvPr/>
            </p:nvSpPr>
            <p:spPr>
              <a:xfrm>
                <a:off x="837458" y="4126557"/>
                <a:ext cx="9550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6" name="Szövegdoboz 15">
                <a:extLst>
                  <a:ext uri="{FF2B5EF4-FFF2-40B4-BE49-F238E27FC236}">
                    <a16:creationId xmlns:a16="http://schemas.microsoft.com/office/drawing/2014/main" id="{4F3E1635-7410-48F1-B370-004BBBF08E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458" y="4126557"/>
                <a:ext cx="955047" cy="369332"/>
              </a:xfrm>
              <a:prstGeom prst="rect">
                <a:avLst/>
              </a:prstGeom>
              <a:blipFill>
                <a:blip r:embed="rId11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Szövegdoboz 16">
                <a:extLst>
                  <a:ext uri="{FF2B5EF4-FFF2-40B4-BE49-F238E27FC236}">
                    <a16:creationId xmlns:a16="http://schemas.microsoft.com/office/drawing/2014/main" id="{BD950F57-BBBC-43C2-A77D-F7BAC6214D2B}"/>
                  </a:ext>
                </a:extLst>
              </p:cNvPr>
              <p:cNvSpPr txBox="1"/>
              <p:nvPr/>
            </p:nvSpPr>
            <p:spPr>
              <a:xfrm>
                <a:off x="3464407" y="4119435"/>
                <a:ext cx="10517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b="0" i="1" baseline="-25000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i="1" dirty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7" name="Szövegdoboz 16">
                <a:extLst>
                  <a:ext uri="{FF2B5EF4-FFF2-40B4-BE49-F238E27FC236}">
                    <a16:creationId xmlns:a16="http://schemas.microsoft.com/office/drawing/2014/main" id="{BD950F57-BBBC-43C2-A77D-F7BAC6214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407" y="4119435"/>
                <a:ext cx="1051720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Szövegdoboz 17">
                <a:extLst>
                  <a:ext uri="{FF2B5EF4-FFF2-40B4-BE49-F238E27FC236}">
                    <a16:creationId xmlns:a16="http://schemas.microsoft.com/office/drawing/2014/main" id="{2F31B005-1ACE-43FF-8EEC-08EEB0793ED1}"/>
                  </a:ext>
                </a:extLst>
              </p:cNvPr>
              <p:cNvSpPr txBox="1"/>
              <p:nvPr/>
            </p:nvSpPr>
            <p:spPr>
              <a:xfrm>
                <a:off x="8723894" y="3462920"/>
                <a:ext cx="18745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 dirty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8" name="Szövegdoboz 17">
                <a:extLst>
                  <a:ext uri="{FF2B5EF4-FFF2-40B4-BE49-F238E27FC236}">
                    <a16:creationId xmlns:a16="http://schemas.microsoft.com/office/drawing/2014/main" id="{2F31B005-1ACE-43FF-8EEC-08EEB0793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3894" y="3462920"/>
                <a:ext cx="1874520" cy="369332"/>
              </a:xfrm>
              <a:prstGeom prst="rect">
                <a:avLst/>
              </a:prstGeom>
              <a:blipFill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DAA6BA91-4FFC-4D6D-AC10-9A9C6E56E131}"/>
                  </a:ext>
                </a:extLst>
              </p:cNvPr>
              <p:cNvSpPr txBox="1"/>
              <p:nvPr/>
            </p:nvSpPr>
            <p:spPr>
              <a:xfrm>
                <a:off x="8399882" y="3845400"/>
                <a:ext cx="2522542" cy="617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𝜑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hu-HU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 dirty="0">
                              <a:latin typeface="Cambria Math" panose="02040503050406030204" pitchFamily="18" charset="0"/>
                            </a:rPr>
                            <m:t>β</m:t>
                          </m:r>
                        </m:num>
                        <m:den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9" name="Szövegdoboz 18">
                <a:extLst>
                  <a:ext uri="{FF2B5EF4-FFF2-40B4-BE49-F238E27FC236}">
                    <a16:creationId xmlns:a16="http://schemas.microsoft.com/office/drawing/2014/main" id="{DAA6BA91-4FFC-4D6D-AC10-9A9C6E56E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882" y="3845400"/>
                <a:ext cx="2522542" cy="61709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Szövegdoboz 20">
            <a:extLst>
              <a:ext uri="{FF2B5EF4-FFF2-40B4-BE49-F238E27FC236}">
                <a16:creationId xmlns:a16="http://schemas.microsoft.com/office/drawing/2014/main" id="{78DB5CFC-977E-4CD4-9AE6-61B8349B1F5E}"/>
              </a:ext>
            </a:extLst>
          </p:cNvPr>
          <p:cNvSpPr txBox="1"/>
          <p:nvPr/>
        </p:nvSpPr>
        <p:spPr>
          <a:xfrm>
            <a:off x="802797" y="4896899"/>
            <a:ext cx="2926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Harmonikus rezgőmozgás: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A48C9750-6F41-401D-A2C2-EF617020592B}"/>
                  </a:ext>
                </a:extLst>
              </p:cNvPr>
              <p:cNvSpPr txBox="1"/>
              <p:nvPr/>
            </p:nvSpPr>
            <p:spPr>
              <a:xfrm>
                <a:off x="3583358" y="4907831"/>
                <a:ext cx="3020602" cy="378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i="1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A48C9750-6F41-401D-A2C2-EF6170205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358" y="4907831"/>
                <a:ext cx="3020602" cy="378245"/>
              </a:xfrm>
              <a:prstGeom prst="rect">
                <a:avLst/>
              </a:prstGeom>
              <a:blipFill>
                <a:blip r:embed="rId15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81C00891-35BD-4848-9588-15B26F15E1BA}"/>
                  </a:ext>
                </a:extLst>
              </p:cNvPr>
              <p:cNvSpPr txBox="1"/>
              <p:nvPr/>
            </p:nvSpPr>
            <p:spPr>
              <a:xfrm>
                <a:off x="3583358" y="5279263"/>
                <a:ext cx="3020602" cy="378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81C00891-35BD-4848-9588-15B26F15E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358" y="5279263"/>
                <a:ext cx="3020602" cy="378245"/>
              </a:xfrm>
              <a:prstGeom prst="rect">
                <a:avLst/>
              </a:prstGeom>
              <a:blipFill>
                <a:blip r:embed="rId16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Szövegdoboz 23">
                <a:extLst>
                  <a:ext uri="{FF2B5EF4-FFF2-40B4-BE49-F238E27FC236}">
                    <a16:creationId xmlns:a16="http://schemas.microsoft.com/office/drawing/2014/main" id="{968CC651-26DC-4A8A-B5E5-C10C386025C5}"/>
                  </a:ext>
                </a:extLst>
              </p:cNvPr>
              <p:cNvSpPr txBox="1"/>
              <p:nvPr/>
            </p:nvSpPr>
            <p:spPr>
              <a:xfrm>
                <a:off x="3583358" y="5657508"/>
                <a:ext cx="30206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hu-HU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 smtClean="0">
                          <a:latin typeface="Cambria Math" panose="02040503050406030204" pitchFamily="18" charset="0"/>
                        </a:rPr>
                        <m:t>⋅</m:t>
                      </m:r>
                      <m:func>
                        <m:func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i="1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4" name="Szövegdoboz 23">
                <a:extLst>
                  <a:ext uri="{FF2B5EF4-FFF2-40B4-BE49-F238E27FC236}">
                    <a16:creationId xmlns:a16="http://schemas.microsoft.com/office/drawing/2014/main" id="{968CC651-26DC-4A8A-B5E5-C10C38602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358" y="5657508"/>
                <a:ext cx="3020602" cy="369332"/>
              </a:xfrm>
              <a:prstGeom prst="rect">
                <a:avLst/>
              </a:prstGeom>
              <a:blipFill>
                <a:blip r:embed="rId17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Szövegdoboz 24">
            <a:extLst>
              <a:ext uri="{FF2B5EF4-FFF2-40B4-BE49-F238E27FC236}">
                <a16:creationId xmlns:a16="http://schemas.microsoft.com/office/drawing/2014/main" id="{D4FC2CC1-8DA5-4F53-9164-B755C0158E92}"/>
              </a:ext>
            </a:extLst>
          </p:cNvPr>
          <p:cNvSpPr txBox="1"/>
          <p:nvPr/>
        </p:nvSpPr>
        <p:spPr>
          <a:xfrm>
            <a:off x="7363392" y="4904234"/>
            <a:ext cx="2408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Lendület</a:t>
            </a:r>
            <a:r>
              <a:rPr lang="hu-HU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A7D6392A-0C0E-4611-B4A2-F51CDEBED70C}"/>
                  </a:ext>
                </a:extLst>
              </p:cNvPr>
              <p:cNvSpPr txBox="1"/>
              <p:nvPr/>
            </p:nvSpPr>
            <p:spPr>
              <a:xfrm>
                <a:off x="7159784" y="3337445"/>
                <a:ext cx="1051720" cy="6613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A7D6392A-0C0E-4611-B4A2-F51CDEBED7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784" y="3337445"/>
                <a:ext cx="1051720" cy="66133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Szövegdoboz 27">
                <a:extLst>
                  <a:ext uri="{FF2B5EF4-FFF2-40B4-BE49-F238E27FC236}">
                    <a16:creationId xmlns:a16="http://schemas.microsoft.com/office/drawing/2014/main" id="{2F94E70F-97B9-4675-A749-CC1F8EBDE90C}"/>
                  </a:ext>
                </a:extLst>
              </p:cNvPr>
              <p:cNvSpPr txBox="1"/>
              <p:nvPr/>
            </p:nvSpPr>
            <p:spPr>
              <a:xfrm>
                <a:off x="6121534" y="3371707"/>
                <a:ext cx="105172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8" name="Szövegdoboz 27">
                <a:extLst>
                  <a:ext uri="{FF2B5EF4-FFF2-40B4-BE49-F238E27FC236}">
                    <a16:creationId xmlns:a16="http://schemas.microsoft.com/office/drawing/2014/main" id="{2F94E70F-97B9-4675-A749-CC1F8EBDE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1534" y="3371707"/>
                <a:ext cx="1051720" cy="61093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Szövegdoboz 28">
                <a:extLst>
                  <a:ext uri="{FF2B5EF4-FFF2-40B4-BE49-F238E27FC236}">
                    <a16:creationId xmlns:a16="http://schemas.microsoft.com/office/drawing/2014/main" id="{CD0AB67A-778D-4F53-A835-61ED2515EDF8}"/>
                  </a:ext>
                </a:extLst>
              </p:cNvPr>
              <p:cNvSpPr txBox="1"/>
              <p:nvPr/>
            </p:nvSpPr>
            <p:spPr>
              <a:xfrm>
                <a:off x="4872992" y="3909599"/>
                <a:ext cx="246883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𝑐𝑝</m:t>
                          </m:r>
                        </m:sub>
                      </m:sSub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hu-HU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29" name="Szövegdoboz 28">
                <a:extLst>
                  <a:ext uri="{FF2B5EF4-FFF2-40B4-BE49-F238E27FC236}">
                    <a16:creationId xmlns:a16="http://schemas.microsoft.com/office/drawing/2014/main" id="{CD0AB67A-778D-4F53-A835-61ED2515E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992" y="3909599"/>
                <a:ext cx="2468837" cy="64633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Szövegdoboz 29">
                <a:extLst>
                  <a:ext uri="{FF2B5EF4-FFF2-40B4-BE49-F238E27FC236}">
                    <a16:creationId xmlns:a16="http://schemas.microsoft.com/office/drawing/2014/main" id="{C42EFD41-16CD-455C-A061-D4FD81FA23F2}"/>
                  </a:ext>
                </a:extLst>
              </p:cNvPr>
              <p:cNvSpPr txBox="1"/>
              <p:nvPr/>
            </p:nvSpPr>
            <p:spPr>
              <a:xfrm>
                <a:off x="8773145" y="4887416"/>
                <a:ext cx="14646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𝑚𝑣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0" name="Szövegdoboz 29">
                <a:extLst>
                  <a:ext uri="{FF2B5EF4-FFF2-40B4-BE49-F238E27FC236}">
                    <a16:creationId xmlns:a16="http://schemas.microsoft.com/office/drawing/2014/main" id="{C42EFD41-16CD-455C-A061-D4FD81FA2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3145" y="4887416"/>
                <a:ext cx="1464688" cy="369332"/>
              </a:xfrm>
              <a:prstGeom prst="rect">
                <a:avLst/>
              </a:prstGeom>
              <a:blipFill>
                <a:blip r:embed="rId2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F445D264-BD88-46EC-B4DC-D1588328CCD0}"/>
                  </a:ext>
                </a:extLst>
              </p:cNvPr>
              <p:cNvSpPr txBox="1"/>
              <p:nvPr/>
            </p:nvSpPr>
            <p:spPr>
              <a:xfrm>
                <a:off x="8336805" y="5256748"/>
                <a:ext cx="2337368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hu-H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</m:e>
                      </m:nary>
                      <m:r>
                        <a:rPr lang="hu-HU" i="1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𝑙𝑙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31" name="Szövegdoboz 30">
                <a:extLst>
                  <a:ext uri="{FF2B5EF4-FFF2-40B4-BE49-F238E27FC236}">
                    <a16:creationId xmlns:a16="http://schemas.microsoft.com/office/drawing/2014/main" id="{F445D264-BD88-46EC-B4DC-D1588328C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6805" y="5256748"/>
                <a:ext cx="2337368" cy="76456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897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426</Words>
  <Application>Microsoft Office PowerPoint</Application>
  <PresentationFormat>Szélesvásznú</PresentationFormat>
  <Paragraphs>92</Paragraphs>
  <Slides>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Office-téma</vt:lpstr>
      <vt:lpstr>BME TTK Emelt Fizika Érettségi felkészítő 2022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vliliomszal@gmail.com</cp:lastModifiedBy>
  <cp:revision>47</cp:revision>
  <dcterms:created xsi:type="dcterms:W3CDTF">2022-02-15T15:05:16Z</dcterms:created>
  <dcterms:modified xsi:type="dcterms:W3CDTF">2022-02-22T00:33:28Z</dcterms:modified>
</cp:coreProperties>
</file>