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1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468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858CBD-C579-4791-865D-2343C8275517}" type="datetimeFigureOut">
              <a:rPr lang="en-GB" smtClean="0"/>
              <a:t>10/04/2022</a:t>
            </a:fld>
            <a:endParaRPr lang="en-GB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3FB7C6-9BB9-4804-9054-70677162C6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828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3FB7C6-9BB9-4804-9054-70677162C66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80532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2F4B3889-B5E4-429D-A3DD-5F96DEA4B02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Alcím 2">
            <a:extLst>
              <a:ext uri="{FF2B5EF4-FFF2-40B4-BE49-F238E27FC236}">
                <a16:creationId xmlns:a16="http://schemas.microsoft.com/office/drawing/2014/main" id="{E66D1022-79C0-4C70-BCFA-B94B119078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1353C4B3-497B-47CD-AD3F-9A94619B12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10/04/2022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22E371AB-E746-4FD9-BD78-6C721885C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87E87514-EAAA-492A-B936-245670805F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9746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AE8CCA48-D1C2-4ECA-B900-6034F1602B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21DCD7A7-7AEF-4456-92F9-0D7DBC5E2D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39859A38-A61F-46E9-82B6-3BE8B542B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10/04/2022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6690BFE1-5DEA-442B-95E7-3AB31A2D9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16CBA6FF-6E50-4BA8-8B4E-115E661D6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E2027884-0DE3-49A9-ACEB-2B97D7606006}"/>
              </a:ext>
            </a:extLst>
          </p:cNvPr>
          <p:cNvCxnSpPr/>
          <p:nvPr userDrawn="1"/>
        </p:nvCxnSpPr>
        <p:spPr>
          <a:xfrm>
            <a:off x="838200" y="1695630"/>
            <a:ext cx="105156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1509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>
            <a:extLst>
              <a:ext uri="{FF2B5EF4-FFF2-40B4-BE49-F238E27FC236}">
                <a16:creationId xmlns:a16="http://schemas.microsoft.com/office/drawing/2014/main" id="{386C53E6-0831-4869-9DE5-2E60ED4E15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Függőleges szöveg helye 2">
            <a:extLst>
              <a:ext uri="{FF2B5EF4-FFF2-40B4-BE49-F238E27FC236}">
                <a16:creationId xmlns:a16="http://schemas.microsoft.com/office/drawing/2014/main" id="{F20D1950-B393-4EA1-89B1-9C444F4BDA3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C1F1C0F-530C-4419-BED7-20924F29B2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10/04/2022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53A1F367-E491-4E67-9A3D-A7281E824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3A7E2911-E7B8-45C4-9327-16C1B0319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7851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C9DEF7BF-A8C5-42B8-B150-7FAD9F9C8F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</p:spPr>
        <p:txBody>
          <a:bodyPr/>
          <a:lstStyle/>
          <a:p>
            <a:r>
              <a:rPr lang="hu-HU" dirty="0"/>
              <a:t>Mintacím szerkesztése</a:t>
            </a:r>
            <a:endParaRPr lang="en-GB" dirty="0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D1276CD-DD64-43E8-ACCE-3986FC45BD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7164"/>
            <a:ext cx="10515600" cy="480979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5C0F8051-99E8-4AA6-8A21-CDF7B74CE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10/04/2022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F9088DC-9094-45BA-B0B7-0D7C15642A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F5D69A25-1501-4284-88FA-DB24DDA06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Egyenes összekötő 6">
            <a:extLst>
              <a:ext uri="{FF2B5EF4-FFF2-40B4-BE49-F238E27FC236}">
                <a16:creationId xmlns:a16="http://schemas.microsoft.com/office/drawing/2014/main" id="{AE285537-CEA9-421F-8578-DFD75B109C5C}"/>
              </a:ext>
            </a:extLst>
          </p:cNvPr>
          <p:cNvCxnSpPr/>
          <p:nvPr userDrawn="1"/>
        </p:nvCxnSpPr>
        <p:spPr>
          <a:xfrm>
            <a:off x="838200" y="1162967"/>
            <a:ext cx="105156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4176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3A51D033-1E73-4FFA-A49F-3170F4241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FE5428AC-7033-4B90-9180-0F16C8637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DF1C6829-0060-4A29-A7A4-40D5D094C6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10/04/2022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0F76BE78-E58F-4505-A254-30E6E8193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032A2B64-7C34-4BB5-8397-AF4805322D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2762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>
            <a:extLst>
              <a:ext uri="{FF2B5EF4-FFF2-40B4-BE49-F238E27FC236}">
                <a16:creationId xmlns:a16="http://schemas.microsoft.com/office/drawing/2014/main" id="{8EDCDB67-F8E2-482E-9B96-35DC63E3550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13895"/>
            <a:ext cx="5181600" cy="486306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83E808BF-005D-4550-9CC7-B5F3C5E52C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313895"/>
            <a:ext cx="5181600" cy="4863068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0068D4D3-653F-4023-8F7D-CDEA6B1B21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10/04/2022</a:t>
            </a:fld>
            <a:endParaRPr lang="en-GB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8DFCFB21-9878-4C0F-AF2F-328532B9B8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300E6E43-E527-4BF8-866D-0E7D16E0E5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sp>
        <p:nvSpPr>
          <p:cNvPr id="9" name="Cím 1">
            <a:extLst>
              <a:ext uri="{FF2B5EF4-FFF2-40B4-BE49-F238E27FC236}">
                <a16:creationId xmlns:a16="http://schemas.microsoft.com/office/drawing/2014/main" id="{8FC29F93-16FD-4EC8-8954-AC3A96E7D4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</p:spPr>
        <p:txBody>
          <a:bodyPr/>
          <a:lstStyle/>
          <a:p>
            <a:r>
              <a:rPr lang="hu-HU" dirty="0"/>
              <a:t>Mintacím szerkesztése</a:t>
            </a:r>
            <a:endParaRPr lang="en-GB" dirty="0"/>
          </a:p>
        </p:txBody>
      </p:sp>
      <p:cxnSp>
        <p:nvCxnSpPr>
          <p:cNvPr id="10" name="Egyenes összekötő 9">
            <a:extLst>
              <a:ext uri="{FF2B5EF4-FFF2-40B4-BE49-F238E27FC236}">
                <a16:creationId xmlns:a16="http://schemas.microsoft.com/office/drawing/2014/main" id="{17945EC2-4BD7-4671-B94E-C87EF0AF669C}"/>
              </a:ext>
            </a:extLst>
          </p:cNvPr>
          <p:cNvCxnSpPr/>
          <p:nvPr userDrawn="1"/>
        </p:nvCxnSpPr>
        <p:spPr>
          <a:xfrm>
            <a:off x="838200" y="1162967"/>
            <a:ext cx="105156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706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zöveg helye 2">
            <a:extLst>
              <a:ext uri="{FF2B5EF4-FFF2-40B4-BE49-F238E27FC236}">
                <a16:creationId xmlns:a16="http://schemas.microsoft.com/office/drawing/2014/main" id="{2B25A5CB-97A4-4251-8E62-70215F52FB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320785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>
            <a:extLst>
              <a:ext uri="{FF2B5EF4-FFF2-40B4-BE49-F238E27FC236}">
                <a16:creationId xmlns:a16="http://schemas.microsoft.com/office/drawing/2014/main" id="{9EC48DFD-95CC-40E7-930D-C2810A34D6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175033"/>
            <a:ext cx="5157787" cy="4014630"/>
          </a:xfrm>
        </p:spPr>
        <p:txBody>
          <a:bodyPr/>
          <a:lstStyle/>
          <a:p>
            <a:pPr lvl="0"/>
            <a:r>
              <a:rPr lang="hu-HU" dirty="0"/>
              <a:t>Mintaszöveg szerkesztése</a:t>
            </a:r>
          </a:p>
          <a:p>
            <a:pPr lvl="1"/>
            <a:r>
              <a:rPr lang="hu-HU" dirty="0"/>
              <a:t>Második szint</a:t>
            </a:r>
          </a:p>
          <a:p>
            <a:pPr lvl="2"/>
            <a:r>
              <a:rPr lang="hu-HU" dirty="0"/>
              <a:t>Harmadik szint</a:t>
            </a:r>
          </a:p>
          <a:p>
            <a:pPr lvl="3"/>
            <a:r>
              <a:rPr lang="hu-HU" dirty="0"/>
              <a:t>Negyedik szint</a:t>
            </a:r>
          </a:p>
          <a:p>
            <a:pPr lvl="4"/>
            <a:r>
              <a:rPr lang="hu-HU" dirty="0"/>
              <a:t>Ötödik szint</a:t>
            </a:r>
            <a:endParaRPr lang="en-GB" dirty="0"/>
          </a:p>
        </p:txBody>
      </p:sp>
      <p:sp>
        <p:nvSpPr>
          <p:cNvPr id="5" name="Szöveg helye 4">
            <a:extLst>
              <a:ext uri="{FF2B5EF4-FFF2-40B4-BE49-F238E27FC236}">
                <a16:creationId xmlns:a16="http://schemas.microsoft.com/office/drawing/2014/main" id="{4FC7B2E8-89D3-4E5F-80C0-B8592A25F7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0612" y="132078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>
            <a:extLst>
              <a:ext uri="{FF2B5EF4-FFF2-40B4-BE49-F238E27FC236}">
                <a16:creationId xmlns:a16="http://schemas.microsoft.com/office/drawing/2014/main" id="{7EBE677F-A5CF-46C3-9965-18EDE51CB5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175033"/>
            <a:ext cx="5183188" cy="401463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7" name="Dátum helye 6">
            <a:extLst>
              <a:ext uri="{FF2B5EF4-FFF2-40B4-BE49-F238E27FC236}">
                <a16:creationId xmlns:a16="http://schemas.microsoft.com/office/drawing/2014/main" id="{DD1ABE49-EF18-46DF-A6AA-58E4027DE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10/04/2022</a:t>
            </a:fld>
            <a:endParaRPr lang="en-GB"/>
          </a:p>
        </p:txBody>
      </p:sp>
      <p:sp>
        <p:nvSpPr>
          <p:cNvPr id="8" name="Élőláb helye 7">
            <a:extLst>
              <a:ext uri="{FF2B5EF4-FFF2-40B4-BE49-F238E27FC236}">
                <a16:creationId xmlns:a16="http://schemas.microsoft.com/office/drawing/2014/main" id="{20F8A5E3-E5DE-4289-8417-15A04AC963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Dia számának helye 8">
            <a:extLst>
              <a:ext uri="{FF2B5EF4-FFF2-40B4-BE49-F238E27FC236}">
                <a16:creationId xmlns:a16="http://schemas.microsoft.com/office/drawing/2014/main" id="{DA67AE43-869A-4FAC-AE20-7E2FF628BA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Cím 1">
            <a:extLst>
              <a:ext uri="{FF2B5EF4-FFF2-40B4-BE49-F238E27FC236}">
                <a16:creationId xmlns:a16="http://schemas.microsoft.com/office/drawing/2014/main" id="{4D7631CE-1738-45C5-A5C9-AE1BB545BD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</p:spPr>
        <p:txBody>
          <a:bodyPr/>
          <a:lstStyle/>
          <a:p>
            <a:r>
              <a:rPr lang="hu-HU" dirty="0"/>
              <a:t>Mintacím szerkesztése</a:t>
            </a:r>
            <a:endParaRPr lang="en-GB" dirty="0"/>
          </a:p>
        </p:txBody>
      </p:sp>
      <p:cxnSp>
        <p:nvCxnSpPr>
          <p:cNvPr id="12" name="Egyenes összekötő 11">
            <a:extLst>
              <a:ext uri="{FF2B5EF4-FFF2-40B4-BE49-F238E27FC236}">
                <a16:creationId xmlns:a16="http://schemas.microsoft.com/office/drawing/2014/main" id="{CB43BEA9-DC17-40A9-A8FA-FF3794239C92}"/>
              </a:ext>
            </a:extLst>
          </p:cNvPr>
          <p:cNvCxnSpPr/>
          <p:nvPr userDrawn="1"/>
        </p:nvCxnSpPr>
        <p:spPr>
          <a:xfrm>
            <a:off x="838200" y="1162967"/>
            <a:ext cx="105156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4315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átum helye 2">
            <a:extLst>
              <a:ext uri="{FF2B5EF4-FFF2-40B4-BE49-F238E27FC236}">
                <a16:creationId xmlns:a16="http://schemas.microsoft.com/office/drawing/2014/main" id="{1D00A28E-45BF-4F16-8514-869C336684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10/04/2022</a:t>
            </a:fld>
            <a:endParaRPr lang="en-GB"/>
          </a:p>
        </p:txBody>
      </p:sp>
      <p:sp>
        <p:nvSpPr>
          <p:cNvPr id="4" name="Élőláb helye 3">
            <a:extLst>
              <a:ext uri="{FF2B5EF4-FFF2-40B4-BE49-F238E27FC236}">
                <a16:creationId xmlns:a16="http://schemas.microsoft.com/office/drawing/2014/main" id="{BC9A97A4-D29F-4677-B5B2-640CAD8BC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Dia számának helye 4">
            <a:extLst>
              <a:ext uri="{FF2B5EF4-FFF2-40B4-BE49-F238E27FC236}">
                <a16:creationId xmlns:a16="http://schemas.microsoft.com/office/drawing/2014/main" id="{568F8BD9-C6F3-4447-8F99-0557F21CF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sp>
        <p:nvSpPr>
          <p:cNvPr id="7" name="Cím 1">
            <a:extLst>
              <a:ext uri="{FF2B5EF4-FFF2-40B4-BE49-F238E27FC236}">
                <a16:creationId xmlns:a16="http://schemas.microsoft.com/office/drawing/2014/main" id="{FF19F25B-EA18-44BF-B33D-4C29A37FE3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8972"/>
          </a:xfrm>
        </p:spPr>
        <p:txBody>
          <a:bodyPr/>
          <a:lstStyle/>
          <a:p>
            <a:r>
              <a:rPr lang="hu-HU" dirty="0"/>
              <a:t>Mintacím szerkesztése</a:t>
            </a:r>
            <a:endParaRPr lang="en-GB" dirty="0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6512EA58-8A49-4AD0-B5BE-C5703AF8E1DF}"/>
              </a:ext>
            </a:extLst>
          </p:cNvPr>
          <p:cNvCxnSpPr/>
          <p:nvPr userDrawn="1"/>
        </p:nvCxnSpPr>
        <p:spPr>
          <a:xfrm>
            <a:off x="838200" y="1162967"/>
            <a:ext cx="10515600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49891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>
            <a:extLst>
              <a:ext uri="{FF2B5EF4-FFF2-40B4-BE49-F238E27FC236}">
                <a16:creationId xmlns:a16="http://schemas.microsoft.com/office/drawing/2014/main" id="{50796424-B506-4DD1-A823-CB594659B1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10/04/2022</a:t>
            </a:fld>
            <a:endParaRPr lang="en-GB"/>
          </a:p>
        </p:txBody>
      </p:sp>
      <p:sp>
        <p:nvSpPr>
          <p:cNvPr id="3" name="Élőláb helye 2">
            <a:extLst>
              <a:ext uri="{FF2B5EF4-FFF2-40B4-BE49-F238E27FC236}">
                <a16:creationId xmlns:a16="http://schemas.microsoft.com/office/drawing/2014/main" id="{60290167-3097-4662-946F-CDF8D12700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Dia számának helye 3">
            <a:extLst>
              <a:ext uri="{FF2B5EF4-FFF2-40B4-BE49-F238E27FC236}">
                <a16:creationId xmlns:a16="http://schemas.microsoft.com/office/drawing/2014/main" id="{B1A5FA0C-681E-4739-BF9B-0363D2B0B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282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57F9A4ED-2534-41AE-BE05-643FA0159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D7583F6A-DF2C-4EF0-9529-2B7B59201B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3C67912D-767A-406D-A1DD-752153DACD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FD0C1F05-3A14-4C1E-9853-CB4B972CC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10/04/2022</a:t>
            </a:fld>
            <a:endParaRPr lang="en-GB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982D19CA-4137-4C0A-B36D-575CE6347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231F7B4-BA85-407D-8645-BC8AF502B2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6F250C07-59BC-48FD-B059-108458099089}"/>
              </a:ext>
            </a:extLst>
          </p:cNvPr>
          <p:cNvCxnSpPr>
            <a:cxnSpLocks/>
          </p:cNvCxnSpPr>
          <p:nvPr userDrawn="1"/>
        </p:nvCxnSpPr>
        <p:spPr>
          <a:xfrm>
            <a:off x="838200" y="2057400"/>
            <a:ext cx="3933825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5884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6E5E6DA6-2D9C-48E1-A786-19DB909AE8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Kép helye 2">
            <a:extLst>
              <a:ext uri="{FF2B5EF4-FFF2-40B4-BE49-F238E27FC236}">
                <a16:creationId xmlns:a16="http://schemas.microsoft.com/office/drawing/2014/main" id="{B7DF9C2C-E2D7-4735-88AA-F50CE9DBA1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zöveg helye 3">
            <a:extLst>
              <a:ext uri="{FF2B5EF4-FFF2-40B4-BE49-F238E27FC236}">
                <a16:creationId xmlns:a16="http://schemas.microsoft.com/office/drawing/2014/main" id="{A6E760B4-27EB-4D08-9A5E-47399C92F8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átum helye 4">
            <a:extLst>
              <a:ext uri="{FF2B5EF4-FFF2-40B4-BE49-F238E27FC236}">
                <a16:creationId xmlns:a16="http://schemas.microsoft.com/office/drawing/2014/main" id="{41B93000-DE46-4E7C-B011-116BA4548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EEA5C-CA51-4040-B72B-F6EE53890679}" type="datetimeFigureOut">
              <a:rPr lang="en-GB" smtClean="0"/>
              <a:t>10/04/2022</a:t>
            </a:fld>
            <a:endParaRPr lang="en-GB"/>
          </a:p>
        </p:txBody>
      </p:sp>
      <p:sp>
        <p:nvSpPr>
          <p:cNvPr id="6" name="Élőláb helye 5">
            <a:extLst>
              <a:ext uri="{FF2B5EF4-FFF2-40B4-BE49-F238E27FC236}">
                <a16:creationId xmlns:a16="http://schemas.microsoft.com/office/drawing/2014/main" id="{8FB6FD27-44BC-4DD3-A8B3-0EF998F3B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Dia számának helye 6">
            <a:extLst>
              <a:ext uri="{FF2B5EF4-FFF2-40B4-BE49-F238E27FC236}">
                <a16:creationId xmlns:a16="http://schemas.microsoft.com/office/drawing/2014/main" id="{BF85C83D-A66E-477A-9AF2-AB24D08CEC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Egyenes összekötő 7">
            <a:extLst>
              <a:ext uri="{FF2B5EF4-FFF2-40B4-BE49-F238E27FC236}">
                <a16:creationId xmlns:a16="http://schemas.microsoft.com/office/drawing/2014/main" id="{392BF8F4-48D8-4282-8CC2-16B65238C933}"/>
              </a:ext>
            </a:extLst>
          </p:cNvPr>
          <p:cNvCxnSpPr>
            <a:cxnSpLocks/>
          </p:cNvCxnSpPr>
          <p:nvPr userDrawn="1"/>
        </p:nvCxnSpPr>
        <p:spPr>
          <a:xfrm>
            <a:off x="838200" y="2057400"/>
            <a:ext cx="3933825" cy="0"/>
          </a:xfrm>
          <a:prstGeom prst="line">
            <a:avLst/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4312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>
            <a:extLst>
              <a:ext uri="{FF2B5EF4-FFF2-40B4-BE49-F238E27FC236}">
                <a16:creationId xmlns:a16="http://schemas.microsoft.com/office/drawing/2014/main" id="{7DD4A5C7-66EC-446C-9EB8-87FF9729AB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/>
              <a:t>Mintacím szerkesztése</a:t>
            </a:r>
            <a:endParaRPr lang="en-GB"/>
          </a:p>
        </p:txBody>
      </p:sp>
      <p:sp>
        <p:nvSpPr>
          <p:cNvPr id="3" name="Szöveg helye 2">
            <a:extLst>
              <a:ext uri="{FF2B5EF4-FFF2-40B4-BE49-F238E27FC236}">
                <a16:creationId xmlns:a16="http://schemas.microsoft.com/office/drawing/2014/main" id="{E2324600-F635-4F52-A129-A4CA0C5678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GB"/>
          </a:p>
        </p:txBody>
      </p:sp>
      <p:sp>
        <p:nvSpPr>
          <p:cNvPr id="4" name="Dátum helye 3">
            <a:extLst>
              <a:ext uri="{FF2B5EF4-FFF2-40B4-BE49-F238E27FC236}">
                <a16:creationId xmlns:a16="http://schemas.microsoft.com/office/drawing/2014/main" id="{612F6989-99B4-4B78-ABFD-C28934E168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EEA5C-CA51-4040-B72B-F6EE53890679}" type="datetimeFigureOut">
              <a:rPr lang="en-GB" smtClean="0"/>
              <a:t>10/04/2022</a:t>
            </a:fld>
            <a:endParaRPr lang="en-GB"/>
          </a:p>
        </p:txBody>
      </p:sp>
      <p:sp>
        <p:nvSpPr>
          <p:cNvPr id="5" name="Élőláb helye 4">
            <a:extLst>
              <a:ext uri="{FF2B5EF4-FFF2-40B4-BE49-F238E27FC236}">
                <a16:creationId xmlns:a16="http://schemas.microsoft.com/office/drawing/2014/main" id="{DDF70A73-4B40-48A3-AE15-696DAB9FE5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Dia számának helye 5">
            <a:extLst>
              <a:ext uri="{FF2B5EF4-FFF2-40B4-BE49-F238E27FC236}">
                <a16:creationId xmlns:a16="http://schemas.microsoft.com/office/drawing/2014/main" id="{EC91B776-AB11-456A-B239-E66E9F754D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512B9-E543-4434-97C8-E51D8AD34AA6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Kép 7">
            <a:extLst>
              <a:ext uri="{FF2B5EF4-FFF2-40B4-BE49-F238E27FC236}">
                <a16:creationId xmlns:a16="http://schemas.microsoft.com/office/drawing/2014/main" id="{B2B1F7DA-6D75-414A-A238-081D01EFA70D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hq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26776" y="5922687"/>
            <a:ext cx="735925" cy="735925"/>
          </a:xfrm>
          <a:prstGeom prst="rect">
            <a:avLst/>
          </a:prstGeom>
        </p:spPr>
      </p:pic>
      <p:sp>
        <p:nvSpPr>
          <p:cNvPr id="9" name="Szövegdoboz 8">
            <a:extLst>
              <a:ext uri="{FF2B5EF4-FFF2-40B4-BE49-F238E27FC236}">
                <a16:creationId xmlns:a16="http://schemas.microsoft.com/office/drawing/2014/main" id="{ADA72858-EE63-48AD-A01C-2C42AD08B358}"/>
              </a:ext>
            </a:extLst>
          </p:cNvPr>
          <p:cNvSpPr txBox="1"/>
          <p:nvPr userDrawn="1"/>
        </p:nvSpPr>
        <p:spPr>
          <a:xfrm>
            <a:off x="4105936" y="6121372"/>
            <a:ext cx="398012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hu-HU" sz="1600" dirty="0">
                <a:solidFill>
                  <a:schemeClr val="bg1">
                    <a:lumMod val="50000"/>
                  </a:schemeClr>
                </a:solidFill>
              </a:rPr>
              <a:t>BME TTK Emelt Fizika Érettségifelkészítő 2022</a:t>
            </a:r>
            <a:endParaRPr lang="en-GB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C2B53058-227F-47B3-AB67-DEF6809A4D4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 cstate="hqprint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991641"/>
            <a:ext cx="2117459" cy="5980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429429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1">
            <a:extLst>
              <a:ext uri="{FF2B5EF4-FFF2-40B4-BE49-F238E27FC236}">
                <a16:creationId xmlns:a16="http://schemas.microsoft.com/office/drawing/2014/main" id="{4577A537-029C-47A5-B1BE-C805F93723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3999" y="337445"/>
            <a:ext cx="9144000" cy="3009069"/>
          </a:xfrm>
        </p:spPr>
        <p:txBody>
          <a:bodyPr>
            <a:normAutofit/>
          </a:bodyPr>
          <a:lstStyle/>
          <a:p>
            <a:r>
              <a:rPr lang="hu-HU" dirty="0"/>
              <a:t>BME TTK</a:t>
            </a:r>
            <a:br>
              <a:rPr lang="hu-HU" dirty="0"/>
            </a:br>
            <a:r>
              <a:rPr lang="hu-HU" dirty="0">
                <a:solidFill>
                  <a:srgbClr val="0070C0"/>
                </a:solidFill>
              </a:rPr>
              <a:t>Emelt Fizika</a:t>
            </a:r>
            <a:br>
              <a:rPr lang="hu-HU" dirty="0">
                <a:solidFill>
                  <a:srgbClr val="0070C0"/>
                </a:solidFill>
              </a:rPr>
            </a:br>
            <a:r>
              <a:rPr lang="hu-HU" dirty="0" smtClean="0"/>
              <a:t>Érettségi felkészítő 2022.</a:t>
            </a:r>
            <a:endParaRPr lang="en-GB" dirty="0"/>
          </a:p>
        </p:txBody>
      </p:sp>
      <p:sp>
        <p:nvSpPr>
          <p:cNvPr id="5" name="Alcím 2">
            <a:extLst>
              <a:ext uri="{FF2B5EF4-FFF2-40B4-BE49-F238E27FC236}">
                <a16:creationId xmlns:a16="http://schemas.microsoft.com/office/drawing/2014/main" id="{8195CBF3-A39E-477F-983F-8AD8C07134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86812" y="5889458"/>
            <a:ext cx="5618375" cy="822427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hu-HU" sz="2000" dirty="0" smtClean="0"/>
              <a:t>Andorfi István</a:t>
            </a:r>
            <a:endParaRPr lang="hu-HU" sz="2000" dirty="0"/>
          </a:p>
          <a:p>
            <a:r>
              <a:rPr lang="hu-HU" sz="2000" dirty="0"/>
              <a:t>BME </a:t>
            </a:r>
            <a:r>
              <a:rPr lang="hu-HU" sz="2000" dirty="0" smtClean="0"/>
              <a:t>Fizika BSc</a:t>
            </a:r>
            <a:endParaRPr lang="en-GB" sz="2000" dirty="0"/>
          </a:p>
        </p:txBody>
      </p:sp>
      <p:sp>
        <p:nvSpPr>
          <p:cNvPr id="6" name="Alcím 2">
            <a:extLst>
              <a:ext uri="{FF2B5EF4-FFF2-40B4-BE49-F238E27FC236}">
                <a16:creationId xmlns:a16="http://schemas.microsoft.com/office/drawing/2014/main" id="{382CD8FA-6529-4DB8-B22B-6677879BC142}"/>
              </a:ext>
            </a:extLst>
          </p:cNvPr>
          <p:cNvSpPr txBox="1">
            <a:spLocks/>
          </p:cNvSpPr>
          <p:nvPr/>
        </p:nvSpPr>
        <p:spPr>
          <a:xfrm>
            <a:off x="1523999" y="4156572"/>
            <a:ext cx="9144000" cy="92282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hu-HU" sz="3200" dirty="0" smtClean="0"/>
              <a:t>X. Alkalom</a:t>
            </a:r>
          </a:p>
          <a:p>
            <a:r>
              <a:rPr lang="hu-HU" i="1" dirty="0" smtClean="0"/>
              <a:t>Gravitáció, Csillagászat, Speciális relativitáselmélet</a:t>
            </a:r>
            <a:endParaRPr lang="hu-HU" sz="3200" i="1" dirty="0"/>
          </a:p>
        </p:txBody>
      </p:sp>
    </p:spTree>
    <p:extLst>
      <p:ext uri="{BB962C8B-B14F-4D97-AF65-F5344CB8AC3E}">
        <p14:creationId xmlns:p14="http://schemas.microsoft.com/office/powerpoint/2010/main" val="1453059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1B4B73D8-B2DB-4A80-9764-C213F2481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Gravitáció</a:t>
            </a:r>
            <a:endParaRPr lang="en-GB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E338FAD6-74EE-42B1-A45A-429090C7F5E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hu-HU" b="0" dirty="0" smtClean="0"/>
                  <a:t>Galilei ejtési kísérlet: gravitációs térben a testek a Föld felszínén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𝑔</m:t>
                    </m:r>
                  </m:oMath>
                </a14:m>
                <a:r>
                  <a:rPr lang="hu-HU" b="0" dirty="0" smtClean="0"/>
                  <a:t> gyorsulással mozognak</a:t>
                </a:r>
              </a:p>
              <a:p>
                <a:pPr marL="0" indent="0">
                  <a:buNone/>
                </a:pPr>
                <a:r>
                  <a:rPr lang="hu-HU" dirty="0" smtClean="0"/>
                  <a:t>Kepler-törvények: empirikus összefüggések</a:t>
                </a:r>
              </a:p>
              <a:p>
                <a:pPr marL="0" indent="0">
                  <a:buNone/>
                </a:pPr>
                <a:r>
                  <a:rPr lang="hu-HU" b="0" dirty="0"/>
                  <a:t>	</a:t>
                </a:r>
                <a:r>
                  <a:rPr lang="hu-HU" b="0" dirty="0" smtClean="0"/>
                  <a:t>1.: ellipszispálya, fókuszban a vonzócentrum</a:t>
                </a:r>
              </a:p>
              <a:p>
                <a:pPr marL="0" indent="0">
                  <a:buNone/>
                </a:pPr>
                <a:r>
                  <a:rPr lang="hu-HU" dirty="0" smtClean="0"/>
                  <a:t>	2.: területi sebesség állandó: impulzusmomentum-megmaradás</a:t>
                </a:r>
              </a:p>
              <a:p>
                <a:pPr marL="0" indent="0">
                  <a:buNone/>
                </a:pPr>
                <a:r>
                  <a:rPr lang="hu-HU" b="0" dirty="0"/>
                  <a:t>	</a:t>
                </a:r>
                <a:r>
                  <a:rPr lang="hu-HU" b="0" dirty="0" smtClean="0"/>
                  <a:t>3.: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hu-HU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𝑎</m:t>
                            </m:r>
                          </m:e>
                          <m:sup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p>
                        </m:sSup>
                      </m:num>
                      <m:den>
                        <m:sSup>
                          <m:sSupPr>
                            <m:ctrlPr>
                              <a:rPr lang="hu-HU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𝑇</m:t>
                            </m:r>
                          </m:e>
                          <m:sup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𝑐𝑜𝑛𝑠𝑡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hu-HU" b="0" dirty="0" smtClean="0"/>
              </a:p>
              <a:p>
                <a:pPr marL="0" indent="0">
                  <a:buNone/>
                </a:pPr>
                <a:r>
                  <a:rPr lang="hu-HU" dirty="0" smtClean="0"/>
                  <a:t>Newton-féle gravitációs törvény:</a:t>
                </a:r>
              </a:p>
              <a:p>
                <a:pPr marL="0" indent="0">
                  <a:buNone/>
                </a:pPr>
                <a:r>
                  <a:rPr lang="hu-HU" b="0" dirty="0"/>
                  <a:t>	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𝐹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hu-HU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𝛾</m:t>
                    </m:r>
                    <m:f>
                      <m:fPr>
                        <m:ctrlP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𝑚𝑀</m:t>
                        </m:r>
                      </m:num>
                      <m:den>
                        <m:sSup>
                          <m:sSupPr>
                            <m:ctrlPr>
                              <a:rPr lang="hu-H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u-H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𝑟</m:t>
                            </m:r>
                          </m:e>
                          <m:sup>
                            <m:r>
                              <a:rPr lang="hu-HU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den>
                    </m:f>
                  </m:oMath>
                </a14:m>
                <a:endParaRPr lang="hu-HU" b="0" dirty="0"/>
              </a:p>
            </p:txBody>
          </p:sp>
        </mc:Choice>
        <mc:Fallback>
          <p:sp>
            <p:nvSpPr>
              <p:cNvPr id="3" name="Tartalom helye 2">
                <a:extLst>
                  <a:ext uri="{FF2B5EF4-FFF2-40B4-BE49-F238E27FC236}">
                    <a16:creationId xmlns:a16="http://schemas.microsoft.com/office/drawing/2014/main" id="{E338FAD6-74EE-42B1-A45A-429090C7F5E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0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89263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6940" y="0"/>
            <a:ext cx="7818120" cy="6830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261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Speciális relativitás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hu-HU" dirty="0" smtClean="0"/>
                  <a:t>Elektromágneses tér alaptörvényei: Maxwell-egyenletek</a:t>
                </a:r>
              </a:p>
              <a:p>
                <a:pPr marL="0" indent="0">
                  <a:buNone/>
                </a:pPr>
                <a:r>
                  <a:rPr lang="hu-HU" dirty="0" smtClean="0"/>
                  <a:t>Newtoni mechanika transzformációs szabálya: Galilei transzformáció</a:t>
                </a:r>
              </a:p>
              <a:p>
                <a:pPr marL="0" indent="0">
                  <a:buNone/>
                </a:pPr>
                <a:r>
                  <a:rPr lang="hu-HU" dirty="0" smtClean="0"/>
                  <a:t>Legyen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𝐾</m:t>
                    </m:r>
                  </m:oMath>
                </a14:m>
                <a:r>
                  <a:rPr lang="hu-HU" dirty="0" smtClean="0"/>
                  <a:t> vonatkoztatási rendszer, és egy hozzá képest az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hu-HU" dirty="0" smtClean="0"/>
                  <a:t> tengely mentén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hu-HU" dirty="0" smtClean="0"/>
                  <a:t> sebességű </a:t>
                </a: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′</m:t>
                    </m:r>
                  </m:oMath>
                </a14:m>
                <a:r>
                  <a:rPr lang="hu-HU" dirty="0" smtClean="0"/>
                  <a:t> rendszer</a:t>
                </a:r>
              </a:p>
              <a:p>
                <a:pPr marL="0" indent="0">
                  <a:buNone/>
                </a:pPr>
                <a:endParaRPr lang="en-US" b="1" dirty="0"/>
              </a:p>
            </p:txBody>
          </p:sp>
        </mc:Choice>
        <mc:Fallback>
          <p:sp>
            <p:nvSpPr>
              <p:cNvPr id="3" name="Tartalom hely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0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Szövegdoboz 3"/>
              <p:cNvSpPr txBox="1"/>
              <p:nvPr/>
            </p:nvSpPr>
            <p:spPr>
              <a:xfrm>
                <a:off x="838200" y="3429000"/>
                <a:ext cx="2770632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hu-HU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hu-HU" sz="28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hu-HU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28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hu-HU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hu-HU" sz="2800" b="0" i="1" smtClean="0">
                          <a:latin typeface="Cambria Math" panose="02040503050406030204" pitchFamily="18" charset="0"/>
                        </a:rPr>
                        <m:t>𝑉𝑡</m:t>
                      </m:r>
                    </m:oMath>
                  </m:oMathPara>
                </a14:m>
                <a:endParaRPr lang="hu-HU" sz="2800" b="0" i="1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hu-HU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hu-HU" sz="28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hu-HU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28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hu-HU" sz="2800" b="0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hu-HU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sz="28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hu-HU" sz="28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hu-HU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2800" b="0" i="1" smtClean="0">
                          <a:latin typeface="Cambria Math" panose="02040503050406030204" pitchFamily="18" charset="0"/>
                        </a:rPr>
                        <m:t>𝑧</m:t>
                      </m:r>
                    </m:oMath>
                  </m:oMathPara>
                </a14:m>
                <a:endParaRPr lang="hu-HU" sz="2800" b="0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hu-HU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sz="28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hu-HU" sz="28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hu-HU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2800" b="0" i="1" smtClean="0">
                          <a:latin typeface="Cambria Math" panose="02040503050406030204" pitchFamily="18" charset="0"/>
                        </a:rPr>
                        <m:t>𝑡</m:t>
                      </m:r>
                    </m:oMath>
                  </m:oMathPara>
                </a14:m>
                <a:endParaRPr lang="hu-HU" sz="2800" b="0" dirty="0" smtClean="0"/>
              </a:p>
            </p:txBody>
          </p:sp>
        </mc:Choice>
        <mc:Fallback>
          <p:sp>
            <p:nvSpPr>
              <p:cNvPr id="4" name="Szövegdoboz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200" y="3429000"/>
                <a:ext cx="2770632" cy="181588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" name="Szövegdoboz 4"/>
              <p:cNvSpPr txBox="1"/>
              <p:nvPr/>
            </p:nvSpPr>
            <p:spPr>
              <a:xfrm>
                <a:off x="3608832" y="3429000"/>
                <a:ext cx="3227832" cy="14189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hu-HU" sz="2800" b="0" i="1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hu-HU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hu-HU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  <m:sup>
                          <m:r>
                            <a:rPr lang="hu-HU" sz="28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bSup>
                      <m:r>
                        <a:rPr lang="hu-HU" sz="2800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2800" b="0" i="1" smtClean="0">
                          <a:latin typeface="Cambria Math" panose="02040503050406030204" pitchFamily="18" charset="0"/>
                        </a:rPr>
                        <m:t>𝑣</m:t>
                      </m:r>
                      <m:r>
                        <a:rPr lang="hu-HU" sz="28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hu-HU" sz="2800" i="1">
                          <a:latin typeface="Cambria Math" panose="02040503050406030204" pitchFamily="18" charset="0"/>
                        </a:rPr>
                        <m:t>𝑉</m:t>
                      </m:r>
                    </m:oMath>
                  </m:oMathPara>
                </a14:m>
                <a:endParaRPr lang="hu-HU" sz="2800" i="1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hu-HU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hu-HU" sz="2800" b="0" i="1" smtClean="0">
                          <a:latin typeface="Cambria Math" panose="02040503050406030204" pitchFamily="18" charset="0"/>
                        </a:rPr>
                        <m:t>′</m:t>
                      </m:r>
                      <m:r>
                        <a:rPr lang="hu-HU" sz="28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hu-HU" sz="28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</m:oMath>
                  </m:oMathPara>
                </a14:m>
                <a:endParaRPr lang="hu-HU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hu-HU" sz="28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sub>
                      </m:sSub>
                      <m:r>
                        <a:rPr lang="hu-HU" sz="2800" b="0" i="1" smtClean="0">
                          <a:latin typeface="Cambria Math" panose="02040503050406030204" pitchFamily="18" charset="0"/>
                        </a:rPr>
                        <m:t>′</m:t>
                      </m:r>
                      <m:r>
                        <a:rPr lang="hu-HU" sz="28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800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hu-HU" sz="28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sub>
                      </m:sSub>
                    </m:oMath>
                  </m:oMathPara>
                </a14:m>
                <a:endParaRPr lang="hu-HU" sz="2800" dirty="0"/>
              </a:p>
            </p:txBody>
          </p:sp>
        </mc:Choice>
        <mc:Fallback>
          <p:sp>
            <p:nvSpPr>
              <p:cNvPr id="5" name="Szövegdoboz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08832" y="3429000"/>
                <a:ext cx="3227832" cy="141897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Szövegdoboz 5"/>
          <p:cNvSpPr txBox="1"/>
          <p:nvPr/>
        </p:nvSpPr>
        <p:spPr>
          <a:xfrm>
            <a:off x="11353800" y="3324673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7" name="Szövegdoboz 6"/>
              <p:cNvSpPr txBox="1"/>
              <p:nvPr/>
            </p:nvSpPr>
            <p:spPr>
              <a:xfrm>
                <a:off x="6836664" y="3324673"/>
                <a:ext cx="3520440" cy="18498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hu-HU" sz="2800" i="1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hu-HU" sz="2800" i="1">
                          <a:latin typeface="Cambria Math" panose="02040503050406030204" pitchFamily="18" charset="0"/>
                        </a:rPr>
                        <m:t>′</m:t>
                      </m:r>
                      <m:r>
                        <a:rPr lang="hu-HU" sz="28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hu-HU" sz="28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hu-HU" sz="2800" i="1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hu-HU" sz="2800" i="1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hu-HU" sz="2800" i="1">
                          <a:latin typeface="Cambria Math" panose="02040503050406030204" pitchFamily="18" charset="0"/>
                        </a:rPr>
                        <m:t>′</m:t>
                      </m:r>
                      <m:r>
                        <a:rPr lang="hu-HU" sz="28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hu-HU" sz="2800" i="1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</m:oMath>
                  </m:oMathPara>
                </a14:m>
                <a:endParaRPr lang="hu-HU" sz="2800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hu-HU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hu-HU" sz="2800" i="1">
                              <a:latin typeface="Cambria Math" panose="02040503050406030204" pitchFamily="18" charset="0"/>
                            </a:rPr>
                            <m:t>𝑧</m:t>
                          </m:r>
                        </m:sub>
                      </m:sSub>
                      <m:r>
                        <a:rPr lang="hu-HU" sz="2800" i="1">
                          <a:latin typeface="Cambria Math" panose="02040503050406030204" pitchFamily="18" charset="0"/>
                        </a:rPr>
                        <m:t>′</m:t>
                      </m:r>
                      <m:r>
                        <a:rPr lang="hu-HU" sz="28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hu-HU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hu-HU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hu-HU" sz="2800" i="1">
                              <a:latin typeface="Cambria Math" panose="02040503050406030204" pitchFamily="18" charset="0"/>
                            </a:rPr>
                            <m:t>𝑧</m:t>
                          </m:r>
                        </m:sub>
                      </m:sSub>
                    </m:oMath>
                  </m:oMathPara>
                </a14:m>
                <a:endParaRPr lang="hu-HU" sz="2800" dirty="0" smtClean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hu-HU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sz="28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p>
                          <m:r>
                            <a:rPr lang="hu-HU" sz="28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hu-HU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2800" b="0" i="1" smtClean="0">
                          <a:latin typeface="Cambria Math" panose="02040503050406030204" pitchFamily="18" charset="0"/>
                        </a:rPr>
                        <m:t>𝑚</m:t>
                      </m:r>
                      <m:sSup>
                        <m:sSupPr>
                          <m:ctrlPr>
                            <a:rPr lang="hu-HU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sz="28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p>
                          <m:r>
                            <a:rPr lang="hu-HU" sz="28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hu-HU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2800" b="0" i="1" smtClean="0">
                          <a:latin typeface="Cambria Math" panose="02040503050406030204" pitchFamily="18" charset="0"/>
                        </a:rPr>
                        <m:t>𝑚𝑎</m:t>
                      </m:r>
                      <m:r>
                        <a:rPr lang="hu-HU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2800" b="0" i="1" smtClean="0">
                          <a:latin typeface="Cambria Math" panose="02040503050406030204" pitchFamily="18" charset="0"/>
                        </a:rPr>
                        <m:t>𝐹</m:t>
                      </m:r>
                    </m:oMath>
                  </m:oMathPara>
                </a14:m>
                <a:endParaRPr lang="hu-HU" sz="2800" dirty="0"/>
              </a:p>
            </p:txBody>
          </p:sp>
        </mc:Choice>
        <mc:Fallback>
          <p:sp>
            <p:nvSpPr>
              <p:cNvPr id="7" name="Szövegdoboz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36664" y="3324673"/>
                <a:ext cx="3520440" cy="18498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9122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Lorentz-transzformáció</a:t>
            </a:r>
            <a:endParaRPr lang="en-US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u-HU" dirty="0" smtClean="0"/>
              <a:t>Probléma a Maxwell-egyenletek transzformálódásával + kísérleti eredmények.</a:t>
            </a:r>
          </a:p>
          <a:p>
            <a:pPr marL="0" indent="0">
              <a:buNone/>
            </a:pPr>
            <a:r>
              <a:rPr lang="hu-HU" dirty="0" smtClean="0"/>
              <a:t>Invariáns (</a:t>
            </a:r>
            <a:r>
              <a:rPr lang="hu-HU" dirty="0" err="1" smtClean="0"/>
              <a:t>proper</a:t>
            </a:r>
            <a:r>
              <a:rPr lang="hu-HU" dirty="0" smtClean="0"/>
              <a:t>) transzformáció: Lorentz-transzformáció.</a:t>
            </a:r>
          </a:p>
          <a:p>
            <a:pPr marL="0" indent="0">
              <a:buNone/>
            </a:pP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4" name="Szövegdoboz 3"/>
              <p:cNvSpPr txBox="1"/>
              <p:nvPr/>
            </p:nvSpPr>
            <p:spPr>
              <a:xfrm>
                <a:off x="803148" y="2700900"/>
                <a:ext cx="2770632" cy="33960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hu-HU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p>
                          <m:r>
                            <a:rPr lang="hu-HU" sz="24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hu-HU" sz="24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2400" i="1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hu-HU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hu-HU" sz="2400" i="1">
                              <a:latin typeface="Cambria Math" panose="02040503050406030204" pitchFamily="18" charset="0"/>
                            </a:rPr>
                            <m:t>𝑉𝑡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hu-HU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hu-HU" sz="2400" b="0" i="1" smtClean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hu-HU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hu-HU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hu-HU" sz="2400" b="0" i="1" smtClean="0"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p>
                                      <m:r>
                                        <a:rPr lang="hu-HU" sz="24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lang="hu-HU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hu-HU" sz="2400" b="0" i="1" smtClean="0">
                                          <a:latin typeface="Cambria Math" panose="02040503050406030204" pitchFamily="18" charset="0"/>
                                        </a:rPr>
                                        <m:t>𝑐</m:t>
                                      </m:r>
                                    </m:e>
                                    <m:sup>
                                      <m:r>
                                        <a:rPr lang="hu-HU" sz="2400" b="0" i="1" smtClean="0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rad>
                        </m:den>
                      </m:f>
                    </m:oMath>
                  </m:oMathPara>
                </a14:m>
                <a:endParaRPr lang="hu-HU" sz="2400" b="0" i="1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hu-HU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p>
                          <m:r>
                            <a:rPr lang="hu-HU" sz="24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hu-HU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hu-HU" sz="2400" b="0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hu-HU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sz="2400" b="0" i="1" smtClean="0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hu-HU" sz="24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hu-HU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hu-HU" sz="2400" b="0" i="1" smtClean="0">
                          <a:latin typeface="Cambria Math" panose="02040503050406030204" pitchFamily="18" charset="0"/>
                        </a:rPr>
                        <m:t>𝑧</m:t>
                      </m:r>
                    </m:oMath>
                  </m:oMathPara>
                </a14:m>
                <a:endParaRPr lang="hu-HU" sz="2400" b="0" dirty="0" smtClean="0"/>
              </a:p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hu-HU" sz="24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hu-HU" sz="2400" b="0" i="1" smtClean="0"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  <m:sup>
                          <m:r>
                            <a:rPr lang="hu-HU" sz="2400" b="0" i="1" smtClean="0">
                              <a:latin typeface="Cambria Math" panose="02040503050406030204" pitchFamily="18" charset="0"/>
                            </a:rPr>
                            <m:t>′</m:t>
                          </m:r>
                        </m:sup>
                      </m:sSup>
                      <m:r>
                        <a:rPr lang="hu-HU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hu-HU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hu-HU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hu-HU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f>
                            <m:fPr>
                              <m:ctrlPr>
                                <a:rPr lang="hu-HU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hu-HU" sz="2400" b="0" i="1" smtClean="0"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num>
                            <m:den>
                              <m:sSup>
                                <m:sSupPr>
                                  <m:ctrlPr>
                                    <a:rPr lang="hu-HU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hu-HU" sz="2400" b="0" i="1" smtClean="0">
                                      <a:latin typeface="Cambria Math" panose="02040503050406030204" pitchFamily="18" charset="0"/>
                                    </a:rPr>
                                    <m:t>𝑐</m:t>
                                  </m:r>
                                </m:e>
                                <m:sup>
                                  <m:r>
                                    <a:rPr lang="hu-HU" sz="2400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den>
                          </m:f>
                          <m:r>
                            <a:rPr lang="hu-HU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hu-HU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hu-HU" sz="2400" b="0" i="1" smtClean="0">
                                  <a:latin typeface="Cambria Math" panose="02040503050406030204" pitchFamily="18" charset="0"/>
                                </a:rPr>
                                <m:t>1−</m:t>
                              </m:r>
                              <m:f>
                                <m:fPr>
                                  <m:ctrlPr>
                                    <a:rPr lang="hu-HU" sz="2400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p>
                                    <m:sSupPr>
                                      <m:ctrlPr>
                                        <a:rPr lang="hu-HU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hu-HU" sz="2400" i="1">
                                          <a:latin typeface="Cambria Math" panose="02040503050406030204" pitchFamily="18" charset="0"/>
                                        </a:rPr>
                                        <m:t>𝑉</m:t>
                                      </m:r>
                                    </m:e>
                                    <m:sup>
                                      <m:r>
                                        <a:rPr lang="hu-HU" sz="24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num>
                                <m:den>
                                  <m:sSup>
                                    <m:sSupPr>
                                      <m:ctrlPr>
                                        <a:rPr lang="hu-HU" sz="2400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hu-HU" sz="2400" i="1">
                                          <a:latin typeface="Cambria Math" panose="02040503050406030204" pitchFamily="18" charset="0"/>
                                        </a:rPr>
                                        <m:t>𝑐</m:t>
                                      </m:r>
                                    </m:e>
                                    <m:sup>
                                      <m:r>
                                        <a:rPr lang="hu-HU" sz="2400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rad>
                        </m:den>
                      </m:f>
                    </m:oMath>
                  </m:oMathPara>
                </a14:m>
                <a:endParaRPr lang="hu-HU" sz="2800" b="0" dirty="0" smtClean="0"/>
              </a:p>
            </p:txBody>
          </p:sp>
        </mc:Choice>
        <mc:Fallback>
          <p:sp>
            <p:nvSpPr>
              <p:cNvPr id="4" name="Szövegdoboz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3148" y="2700900"/>
                <a:ext cx="2770632" cy="339605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Jobb oldali kapcsos zárójel 4"/>
          <p:cNvSpPr/>
          <p:nvPr/>
        </p:nvSpPr>
        <p:spPr>
          <a:xfrm>
            <a:off x="3430524" y="2776914"/>
            <a:ext cx="502920" cy="3244030"/>
          </a:xfrm>
          <a:prstGeom prst="rightBrac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Szövegdoboz 5"/>
              <p:cNvSpPr txBox="1"/>
              <p:nvPr/>
            </p:nvSpPr>
            <p:spPr>
              <a:xfrm>
                <a:off x="4187952" y="3159414"/>
                <a:ext cx="7671816" cy="224676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hu-HU" sz="2800" dirty="0" smtClean="0"/>
                  <a:t>Tér- és időkoordináták nem elválaszthatók </a:t>
                </a:r>
                <a14:m>
                  <m:oMath xmlns:m="http://schemas.openxmlformats.org/officeDocument/2006/math">
                    <m:r>
                      <a:rPr lang="hu-HU" sz="28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hu-HU" sz="2800" dirty="0" smtClean="0"/>
                  <a:t> téridő fogalma</a:t>
                </a:r>
              </a:p>
              <a:p>
                <a:r>
                  <a:rPr lang="hu-HU" sz="2800" dirty="0" smtClean="0"/>
                  <a:t>Egyidejűség relativitása</a:t>
                </a:r>
              </a:p>
              <a:p>
                <a:r>
                  <a:rPr lang="hu-HU" sz="2800" dirty="0" smtClean="0"/>
                  <a:t>Idődilatáció</a:t>
                </a:r>
              </a:p>
              <a:p>
                <a:r>
                  <a:rPr lang="hu-HU" sz="2800" dirty="0" smtClean="0"/>
                  <a:t>Lorentz-kontrakció</a:t>
                </a:r>
                <a:endParaRPr lang="en-US" sz="2800" dirty="0"/>
              </a:p>
            </p:txBody>
          </p:sp>
        </mc:Choice>
        <mc:Fallback>
          <p:sp>
            <p:nvSpPr>
              <p:cNvPr id="6" name="Szövegdoboz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7952" y="3159414"/>
                <a:ext cx="7671816" cy="2246769"/>
              </a:xfrm>
              <a:prstGeom prst="rect">
                <a:avLst/>
              </a:prstGeom>
              <a:blipFill>
                <a:blip r:embed="rId3"/>
                <a:stretch>
                  <a:fillRect l="-1589" t="-2439" r="-1271" b="-67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28246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Négyesvektorok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artalom helye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hu-HU" dirty="0" smtClean="0"/>
                  <a:t>Tér és idő elválaszthatatlan, új formalizmus: négyesvektorok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sup>
                    </m:sSup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𝑐𝑡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, 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</m:d>
                    <m:r>
                      <a:rPr lang="hu-HU" b="0" i="0" smtClean="0">
                        <a:latin typeface="Cambria Math" panose="02040503050406030204" pitchFamily="18" charset="0"/>
                      </a:rPr>
                      <m:t>, </m:t>
                    </m:r>
                  </m:oMath>
                </a14:m>
                <a:r>
                  <a:rPr lang="hu-HU" b="0" dirty="0" smtClean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p>
                        <m:r>
                          <a:rPr lang="en-US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sup>
                    </m:sSup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hu-HU" i="1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f>
                              <m:fPr>
                                <m:ctrlPr>
                                  <a:rPr lang="hu-HU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hu-HU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hu-HU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p>
                                    <m:r>
                                      <a:rPr lang="hu-HU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hu-HU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hu-HU" i="1"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e>
                                  <m:sup>
                                    <m:r>
                                      <a:rPr lang="hu-HU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rad>
                      </m:den>
                    </m:f>
                    <m:r>
                      <a:rPr lang="hu-HU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hu-HU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  <m:r>
                      <a:rPr lang="hu-HU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sub>
                    </m:sSub>
                    <m:r>
                      <a:rPr lang="hu-HU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hu-HU" dirty="0" smtClean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𝜇</m:t>
                        </m:r>
                      </m:sup>
                    </m:sSup>
                    <m:r>
                      <a:rPr lang="hu-HU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hu-HU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hu-HU" i="1">
                                <a:latin typeface="Cambria Math" panose="02040503050406030204" pitchFamily="18" charset="0"/>
                              </a:rPr>
                              <m:t>1−</m:t>
                            </m:r>
                            <m:f>
                              <m:fPr>
                                <m:ctrlPr>
                                  <a:rPr lang="hu-HU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sSup>
                                  <m:sSupPr>
                                    <m:ctrlPr>
                                      <a:rPr lang="hu-HU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hu-HU" i="1">
                                        <a:latin typeface="Cambria Math" panose="02040503050406030204" pitchFamily="18" charset="0"/>
                                      </a:rPr>
                                      <m:t>𝑉</m:t>
                                    </m:r>
                                  </m:e>
                                  <m:sup>
                                    <m:r>
                                      <a:rPr lang="hu-HU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num>
                              <m:den>
                                <m:sSup>
                                  <m:sSupPr>
                                    <m:ctrlPr>
                                      <a:rPr lang="hu-HU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hu-HU" i="1">
                                        <a:latin typeface="Cambria Math" panose="02040503050406030204" pitchFamily="18" charset="0"/>
                                      </a:rPr>
                                      <m:t>𝑐</m:t>
                                    </m:r>
                                  </m:e>
                                  <m:sup>
                                    <m:r>
                                      <a:rPr lang="hu-HU" i="1">
                                        <a:latin typeface="Cambria Math" panose="02040503050406030204" pitchFamily="18" charset="0"/>
                                      </a:rPr>
                                      <m:t>2</m:t>
                                    </m:r>
                                  </m:sup>
                                </m:sSup>
                              </m:den>
                            </m:f>
                          </m:e>
                        </m:rad>
                      </m:den>
                    </m:f>
                    <m:r>
                      <a:rPr lang="hu-HU" i="1">
                        <a:latin typeface="Cambria Math" panose="02040503050406030204" pitchFamily="18" charset="0"/>
                      </a:rPr>
                      <m:t>(</m:t>
                    </m:r>
                    <m:r>
                      <a:rPr lang="hu-HU" i="1">
                        <a:latin typeface="Cambria Math" panose="02040503050406030204" pitchFamily="18" charset="0"/>
                      </a:rPr>
                      <m:t>𝑐</m:t>
                    </m:r>
                    <m:r>
                      <a:rPr lang="hu-HU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hu-HU" i="1">
                            <a:latin typeface="Cambria Math" panose="02040503050406030204" pitchFamily="18" charset="0"/>
                          </a:rPr>
                          <m:t>𝑥</m:t>
                        </m:r>
                      </m:sub>
                    </m:sSub>
                    <m:r>
                      <a:rPr lang="hu-HU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hu-HU" i="1">
                            <a:latin typeface="Cambria Math" panose="02040503050406030204" pitchFamily="18" charset="0"/>
                          </a:rPr>
                          <m:t>𝑦</m:t>
                        </m:r>
                      </m:sub>
                    </m:sSub>
                    <m:r>
                      <a:rPr lang="hu-HU" i="1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hu-HU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hu-HU" i="1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hu-HU" i="1">
                            <a:latin typeface="Cambria Math" panose="02040503050406030204" pitchFamily="18" charset="0"/>
                          </a:rPr>
                          <m:t>𝑧</m:t>
                        </m:r>
                      </m:sub>
                    </m:sSub>
                    <m:r>
                      <a:rPr lang="hu-HU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hu-HU" dirty="0"/>
                  <a:t> </a:t>
                </a:r>
                <a:endParaRPr lang="hu-HU" dirty="0" smtClean="0"/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r>
                      <a:rPr lang="hu-HU" b="0" i="1" smtClean="0">
                        <a:latin typeface="Cambria Math" panose="02040503050406030204" pitchFamily="18" charset="0"/>
                      </a:rPr>
                      <m:t>𝐸</m:t>
                    </m:r>
                    <m:r>
                      <a:rPr lang="hu-HU" b="0" i="1" smtClean="0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hu-HU" b="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hu-HU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hu-HU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4</m:t>
                            </m:r>
                          </m:sup>
                        </m:sSup>
                        <m:r>
                          <a:rPr lang="hu-HU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p>
                          <m:sSupPr>
                            <m:ctrlPr>
                              <a:rPr lang="hu-HU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𝑝</m:t>
                            </m:r>
                          </m:e>
                          <m:sup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sSup>
                          <m:sSupPr>
                            <m:ctrlPr>
                              <a:rPr lang="hu-HU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𝑐</m:t>
                            </m:r>
                          </m:e>
                          <m:sup>
                            <m:r>
                              <a:rPr lang="hu-HU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r>
                  <a:rPr lang="hu-HU" dirty="0" smtClean="0"/>
                  <a:t> </a:t>
                </a: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Tartalom helye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0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069840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107</Words>
  <Application>Microsoft Office PowerPoint</Application>
  <PresentationFormat>Szélesvásznú</PresentationFormat>
  <Paragraphs>46</Paragraphs>
  <Slides>6</Slides>
  <Notes>1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4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Cambria Math</vt:lpstr>
      <vt:lpstr>Office-téma</vt:lpstr>
      <vt:lpstr>BME TTK Emelt Fizika Érettségi felkészítő 2022.</vt:lpstr>
      <vt:lpstr>Gravitáció</vt:lpstr>
      <vt:lpstr>PowerPoint-bemutató</vt:lpstr>
      <vt:lpstr>Speciális relativitás</vt:lpstr>
      <vt:lpstr>Lorentz-transzformáció</vt:lpstr>
      <vt:lpstr>Négyesvektorok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BME TTK Fizika Érettségifelkészítő</dc:title>
  <dc:creator>Fehérvári Gergő</dc:creator>
  <cp:lastModifiedBy>István</cp:lastModifiedBy>
  <cp:revision>45</cp:revision>
  <dcterms:created xsi:type="dcterms:W3CDTF">2022-02-15T15:05:16Z</dcterms:created>
  <dcterms:modified xsi:type="dcterms:W3CDTF">2022-04-10T17:00:46Z</dcterms:modified>
</cp:coreProperties>
</file>