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57" r:id="rId4"/>
    <p:sldId id="262" r:id="rId5"/>
    <p:sldId id="259" r:id="rId6"/>
    <p:sldId id="263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508" autoAdjust="0"/>
    <p:restoredTop sz="94660"/>
  </p:normalViewPr>
  <p:slideViewPr>
    <p:cSldViewPr snapToGrid="0">
      <p:cViewPr>
        <p:scale>
          <a:sx n="60" d="100"/>
          <a:sy n="60" d="100"/>
        </p:scale>
        <p:origin x="-182" y="8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7C1AAE07-9DBF-487D-997A-BB4955CEC9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60BB7026-E210-4EC9-B453-3FCD987ADB4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5FE26-4A5C-4B18-AA0F-5F7F25487396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AD2AE4CC-B076-4191-80BE-8E7AF040813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81548AC4-23E6-4C5E-88CA-B01814EBE3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451E37-3E37-4964-9582-1616CB1DE3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084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858CBD-C579-4791-865D-2343C8275517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FB7C6-9BB9-4804-9054-70677162C6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828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FB7C6-9BB9-4804-9054-70677162C6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053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F4B3889-B5E4-429D-A3DD-5F96DEA4B0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66D1022-79C0-4C70-BCFA-B94B119078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353C4B3-497B-47CD-AD3F-9A94619B1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2E371AB-E746-4FD9-BD78-6C721885C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7E87514-EAAA-492A-B936-245670805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74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E8CCA48-D1C2-4ECA-B900-6034F1602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21DCD7A7-7AEF-4456-92F9-0D7DBC5E2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9859A38-A61F-46E9-82B6-3BE8B542B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690BFE1-5DEA-442B-95E7-3AB31A2D9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6CBA6FF-6E50-4BA8-8B4E-115E661D6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E2027884-0DE3-49A9-ACEB-2B97D7606006}"/>
              </a:ext>
            </a:extLst>
          </p:cNvPr>
          <p:cNvCxnSpPr/>
          <p:nvPr userDrawn="1"/>
        </p:nvCxnSpPr>
        <p:spPr>
          <a:xfrm>
            <a:off x="838200" y="1695630"/>
            <a:ext cx="105156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50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386C53E6-0831-4869-9DE5-2E60ED4E15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F20D1950-B393-4EA1-89B1-9C444F4BDA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C1F1C0F-530C-4419-BED7-20924F29B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3A1F367-E491-4E67-9A3D-A7281E824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A7E2911-E7B8-45C4-9327-16C1B0319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5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DEF7BF-A8C5-42B8-B150-7FAD9F9C8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D1276CD-DD64-43E8-ACCE-3986FC45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7164"/>
            <a:ext cx="10515600" cy="48097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C0F8051-99E8-4AA6-8A21-CDF7B74CE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F9088DC-9094-45BA-B0B7-0D7C15642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5D69A25-1501-4284-88FA-DB24DDA06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AE285537-CEA9-421F-8578-DFD75B109C5C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417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A51D033-1E73-4FFA-A49F-3170F4241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E5428AC-7033-4B90-9180-0F16C8637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F1C6829-0060-4A29-A7A4-40D5D094C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F76BE78-E58F-4505-A254-30E6E8193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32A2B64-7C34-4BB5-8397-AF4805322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762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8EDCDB67-F8E2-482E-9B96-35DC63E355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13895"/>
            <a:ext cx="5181600" cy="486306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3E808BF-005D-4550-9CC7-B5F3C5E52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13895"/>
            <a:ext cx="5181600" cy="486306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068D4D3-653F-4023-8F7D-CDEA6B1B2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DFCFB21-9878-4C0F-AF2F-328532B9B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00E6E43-E527-4BF8-866D-0E7D16E0E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ím 1">
            <a:extLst>
              <a:ext uri="{FF2B5EF4-FFF2-40B4-BE49-F238E27FC236}">
                <a16:creationId xmlns:a16="http://schemas.microsoft.com/office/drawing/2014/main" id="{8FC29F93-16FD-4EC8-8954-AC3A96E7D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17945EC2-4BD7-4671-B94E-C87EF0AF669C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2B25A5CB-97A4-4251-8E62-70215F52F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2078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EC48DFD-95CC-40E7-930D-C2810A34D6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75033"/>
            <a:ext cx="5157787" cy="4014630"/>
          </a:xfrm>
        </p:spPr>
        <p:txBody>
          <a:bodyPr/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GB" dirty="0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4FC7B2E8-89D3-4E5F-80C0-B8592A25F7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132078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7EBE677F-A5CF-46C3-9965-18EDE51CB5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75033"/>
            <a:ext cx="5183188" cy="401463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DD1ABE49-EF18-46DF-A6AA-58E4027DE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20F8A5E3-E5DE-4289-8417-15A04AC96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DA67AE43-869A-4FAC-AE20-7E2FF628B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ím 1">
            <a:extLst>
              <a:ext uri="{FF2B5EF4-FFF2-40B4-BE49-F238E27FC236}">
                <a16:creationId xmlns:a16="http://schemas.microsoft.com/office/drawing/2014/main" id="{4D7631CE-1738-45C5-A5C9-AE1BB545B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CB43BEA9-DC17-40A9-A8FA-FF3794239C92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315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>
            <a:extLst>
              <a:ext uri="{FF2B5EF4-FFF2-40B4-BE49-F238E27FC236}">
                <a16:creationId xmlns:a16="http://schemas.microsoft.com/office/drawing/2014/main" id="{1D00A28E-45BF-4F16-8514-869C33668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BC9A97A4-D29F-4677-B5B2-640CAD8BC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568F8BD9-C6F3-4447-8F99-0557F21CF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ím 1">
            <a:extLst>
              <a:ext uri="{FF2B5EF4-FFF2-40B4-BE49-F238E27FC236}">
                <a16:creationId xmlns:a16="http://schemas.microsoft.com/office/drawing/2014/main" id="{FF19F25B-EA18-44BF-B33D-4C29A37FE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6512EA58-8A49-4AD0-B5BE-C5703AF8E1DF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989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50796424-B506-4DD1-A823-CB594659B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0290167-3097-4662-946F-CDF8D1270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1A5FA0C-681E-4739-BF9B-0363D2B0B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82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7F9A4ED-2534-41AE-BE05-643FA0159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7583F6A-DF2C-4EF0-9529-2B7B59201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C67912D-767A-406D-A1DD-752153DAC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D0C1F05-3A14-4C1E-9853-CB4B972CC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82D19CA-4137-4C0A-B36D-575CE6347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231F7B4-BA85-407D-8645-BC8AF502B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6F250C07-59BC-48FD-B059-108458099089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57400"/>
            <a:ext cx="3933825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588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E5E6DA6-2D9C-48E1-A786-19DB909AE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B7DF9C2C-E2D7-4735-88AA-F50CE9DBA1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6E760B4-27EB-4D08-9A5E-47399C92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1B93000-DE46-4E7C-B011-116BA4548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FB6FD27-44BC-4DD3-A8B3-0EF998F3B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F85C83D-A66E-477A-9AF2-AB24D08CE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392BF8F4-48D8-4282-8CC2-16B65238C933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57400"/>
            <a:ext cx="3933825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4312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7DD4A5C7-66EC-446C-9EB8-87FF9729A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2324600-F635-4F52-A129-A4CA0C567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12F6989-99B4-4B78-ABFD-C28934E168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EEA5C-CA51-4040-B72B-F6EE53890679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DF70A73-4B40-48A3-AE15-696DAB9FE5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C91B776-AB11-456A-B239-E66E9F754D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B2B1F7DA-6D75-414A-A238-081D01EFA70D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776" y="5922687"/>
            <a:ext cx="735925" cy="735925"/>
          </a:xfrm>
          <a:prstGeom prst="rect">
            <a:avLst/>
          </a:prstGeom>
        </p:spPr>
      </p:pic>
      <p:sp>
        <p:nvSpPr>
          <p:cNvPr id="9" name="Szövegdoboz 8">
            <a:extLst>
              <a:ext uri="{FF2B5EF4-FFF2-40B4-BE49-F238E27FC236}">
                <a16:creationId xmlns:a16="http://schemas.microsoft.com/office/drawing/2014/main" id="{ADA72858-EE63-48AD-A01C-2C42AD08B358}"/>
              </a:ext>
            </a:extLst>
          </p:cNvPr>
          <p:cNvSpPr txBox="1"/>
          <p:nvPr userDrawn="1"/>
        </p:nvSpPr>
        <p:spPr>
          <a:xfrm>
            <a:off x="3833233" y="6121372"/>
            <a:ext cx="45255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>
                <a:solidFill>
                  <a:schemeClr val="bg1">
                    <a:lumMod val="50000"/>
                  </a:schemeClr>
                </a:solidFill>
              </a:rPr>
              <a:t>BME TTK Emelt Matematika Érettségifelkészítő 2022</a:t>
            </a:r>
            <a:endParaRPr lang="en-GB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2B53058-227F-47B3-AB67-DEF6809A4D4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hq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991641"/>
            <a:ext cx="2117459" cy="598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294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load-oktatas.educatio.hu/erettsegi/nyilvanos_anyagok_2022tavasz/matem_emelt_szob_tajekoztato_vizsgazoknak_2022maj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load-oktatas.educatio.hu/erettsegi/nyilvanos_anyagok_2022tavasz/matem_emelt_szob_mintatetelek_2022maj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4577A537-029C-47A5-B1BE-C805F9372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337445"/>
            <a:ext cx="9144000" cy="3009069"/>
          </a:xfrm>
        </p:spPr>
        <p:txBody>
          <a:bodyPr>
            <a:normAutofit/>
          </a:bodyPr>
          <a:lstStyle/>
          <a:p>
            <a:r>
              <a:rPr lang="hu-HU" dirty="0"/>
              <a:t>BME TTK</a:t>
            </a:r>
            <a:br>
              <a:rPr lang="hu-HU" dirty="0"/>
            </a:br>
            <a:r>
              <a:rPr lang="hu-HU" dirty="0">
                <a:solidFill>
                  <a:schemeClr val="accent2"/>
                </a:solidFill>
              </a:rPr>
              <a:t>Emelt Matematika</a:t>
            </a:r>
            <a:r>
              <a:rPr lang="hu-HU" dirty="0">
                <a:solidFill>
                  <a:srgbClr val="0070C0"/>
                </a:solidFill>
              </a:rPr>
              <a:t/>
            </a:r>
            <a:br>
              <a:rPr lang="hu-HU" dirty="0">
                <a:solidFill>
                  <a:srgbClr val="0070C0"/>
                </a:solidFill>
              </a:rPr>
            </a:br>
            <a:r>
              <a:rPr lang="hu-HU" dirty="0"/>
              <a:t>Érettségifelkészítő 2022</a:t>
            </a:r>
            <a:endParaRPr lang="en-GB" dirty="0"/>
          </a:p>
        </p:txBody>
      </p:sp>
      <p:sp>
        <p:nvSpPr>
          <p:cNvPr id="5" name="Alcím 2">
            <a:extLst>
              <a:ext uri="{FF2B5EF4-FFF2-40B4-BE49-F238E27FC236}">
                <a16:creationId xmlns:a16="http://schemas.microsoft.com/office/drawing/2014/main" id="{8195CBF3-A39E-477F-983F-8AD8C07134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86812" y="5889458"/>
            <a:ext cx="5618375" cy="82242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u-HU" sz="2000" dirty="0"/>
              <a:t>Kovács Kíra Diána</a:t>
            </a:r>
          </a:p>
          <a:p>
            <a:r>
              <a:rPr lang="hu-HU" sz="2000" dirty="0"/>
              <a:t>BME Matematika </a:t>
            </a:r>
            <a:r>
              <a:rPr lang="hu-HU" sz="2000" dirty="0" err="1"/>
              <a:t>BSc</a:t>
            </a:r>
            <a:endParaRPr lang="en-GB" sz="2000" dirty="0"/>
          </a:p>
        </p:txBody>
      </p:sp>
      <p:sp>
        <p:nvSpPr>
          <p:cNvPr id="6" name="Alcím 2">
            <a:extLst>
              <a:ext uri="{FF2B5EF4-FFF2-40B4-BE49-F238E27FC236}">
                <a16:creationId xmlns:a16="http://schemas.microsoft.com/office/drawing/2014/main" id="{382CD8FA-6529-4DB8-B22B-6677879BC142}"/>
              </a:ext>
            </a:extLst>
          </p:cNvPr>
          <p:cNvSpPr txBox="1">
            <a:spLocks/>
          </p:cNvSpPr>
          <p:nvPr/>
        </p:nvSpPr>
        <p:spPr>
          <a:xfrm>
            <a:off x="1523999" y="4156572"/>
            <a:ext cx="9144000" cy="9228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3200" dirty="0"/>
              <a:t>I. Alkalom</a:t>
            </a:r>
          </a:p>
          <a:p>
            <a:r>
              <a:rPr lang="hu-HU" sz="3200" i="1" dirty="0"/>
              <a:t>Racionális és irracionális számok, oszthatóság, számrendszerek</a:t>
            </a:r>
            <a:endParaRPr lang="hu-HU" sz="3200" i="1" dirty="0"/>
          </a:p>
        </p:txBody>
      </p:sp>
    </p:spTree>
    <p:extLst>
      <p:ext uri="{BB962C8B-B14F-4D97-AF65-F5344CB8AC3E}">
        <p14:creationId xmlns:p14="http://schemas.microsoft.com/office/powerpoint/2010/main" val="145305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78F8FD3-B87D-43CB-8008-AD2A164BF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Emelt</a:t>
            </a:r>
            <a:r>
              <a:rPr lang="en-US" dirty="0" smtClean="0"/>
              <a:t> </a:t>
            </a:r>
            <a:r>
              <a:rPr lang="en-US" dirty="0" err="1" smtClean="0"/>
              <a:t>érettségi</a:t>
            </a:r>
            <a:r>
              <a:rPr lang="en-US" dirty="0" smtClean="0"/>
              <a:t> </a:t>
            </a:r>
            <a:r>
              <a:rPr lang="en-US" dirty="0" err="1" smtClean="0"/>
              <a:t>felépítése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F1DECA8-BECB-4A7B-8A0C-D172A99A7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0237"/>
            <a:ext cx="10515600" cy="4322837"/>
          </a:xfrm>
        </p:spPr>
        <p:txBody>
          <a:bodyPr/>
          <a:lstStyle/>
          <a:p>
            <a:pPr/>
            <a:endParaRPr lang="en-US" b="0" dirty="0" smtClean="0"/>
          </a:p>
          <a:p>
            <a:pPr/>
            <a:r>
              <a:rPr lang="en-US" b="0" dirty="0" err="1" smtClean="0"/>
              <a:t>Írásbeli</a:t>
            </a:r>
            <a:r>
              <a:rPr lang="en-US" b="0" dirty="0" smtClean="0"/>
              <a:t> – 2022. </a:t>
            </a:r>
            <a:r>
              <a:rPr lang="en-US" b="0" dirty="0" err="1" smtClean="0"/>
              <a:t>május</a:t>
            </a:r>
            <a:r>
              <a:rPr lang="en-US" b="0" dirty="0" smtClean="0"/>
              <a:t> 3. 9:00</a:t>
            </a:r>
          </a:p>
          <a:p>
            <a:pPr lvl="1"/>
            <a:r>
              <a:rPr lang="en-US" dirty="0" smtClean="0"/>
              <a:t>240 </a:t>
            </a:r>
            <a:r>
              <a:rPr lang="en-US" dirty="0" err="1" smtClean="0"/>
              <a:t>perc</a:t>
            </a:r>
            <a:r>
              <a:rPr lang="en-US" dirty="0" smtClean="0"/>
              <a:t>, 115 </a:t>
            </a:r>
            <a:r>
              <a:rPr lang="en-US" dirty="0" err="1" smtClean="0"/>
              <a:t>pont</a:t>
            </a:r>
            <a:endParaRPr lang="en-US" dirty="0" smtClean="0"/>
          </a:p>
          <a:p>
            <a:pPr lvl="1"/>
            <a:r>
              <a:rPr lang="en-US" b="0" dirty="0" smtClean="0"/>
              <a:t>II. </a:t>
            </a:r>
            <a:r>
              <a:rPr lang="en-US" b="0" dirty="0" err="1" smtClean="0"/>
              <a:t>Részben</a:t>
            </a:r>
            <a:r>
              <a:rPr lang="en-US" b="0" dirty="0" smtClean="0"/>
              <a:t> 5 </a:t>
            </a:r>
            <a:r>
              <a:rPr lang="en-US" b="0" dirty="0" err="1" smtClean="0"/>
              <a:t>feladatból</a:t>
            </a:r>
            <a:r>
              <a:rPr lang="en-US" b="0" dirty="0" smtClean="0"/>
              <a:t> </a:t>
            </a:r>
            <a:r>
              <a:rPr lang="en-US" b="0" dirty="0" err="1" smtClean="0"/>
              <a:t>csak</a:t>
            </a:r>
            <a:r>
              <a:rPr lang="en-US" b="0" dirty="0" smtClean="0"/>
              <a:t> 4-et </a:t>
            </a:r>
            <a:r>
              <a:rPr lang="en-US" b="0" dirty="0" err="1" smtClean="0"/>
              <a:t>kell</a:t>
            </a:r>
            <a:r>
              <a:rPr lang="en-US" b="0" dirty="0" smtClean="0"/>
              <a:t> </a:t>
            </a:r>
            <a:r>
              <a:rPr lang="en-US" b="0" dirty="0" err="1" smtClean="0"/>
              <a:t>megoldani</a:t>
            </a:r>
            <a:endParaRPr lang="en-US" b="0" dirty="0" smtClean="0"/>
          </a:p>
          <a:p>
            <a:pPr lvl="1"/>
            <a:r>
              <a:rPr lang="en-US" dirty="0" err="1" smtClean="0"/>
              <a:t>Számológép</a:t>
            </a:r>
            <a:r>
              <a:rPr lang="en-US" dirty="0" smtClean="0"/>
              <a:t> </a:t>
            </a:r>
            <a:r>
              <a:rPr lang="en-US" dirty="0" err="1" smtClean="0"/>
              <a:t>használható</a:t>
            </a:r>
            <a:endParaRPr lang="en-US" dirty="0" smtClean="0"/>
          </a:p>
          <a:p>
            <a:pPr lvl="1"/>
            <a:r>
              <a:rPr lang="en-US" b="0" dirty="0" err="1" smtClean="0"/>
              <a:t>Szöveges</a:t>
            </a:r>
            <a:r>
              <a:rPr lang="en-US" b="0" dirty="0" smtClean="0"/>
              <a:t> </a:t>
            </a:r>
            <a:r>
              <a:rPr lang="en-US" b="0" dirty="0" err="1" smtClean="0"/>
              <a:t>válasz</a:t>
            </a:r>
            <a:r>
              <a:rPr lang="en-US" b="0" dirty="0" smtClean="0"/>
              <a:t>!</a:t>
            </a:r>
          </a:p>
          <a:p>
            <a:pPr lvl="1"/>
            <a:r>
              <a:rPr lang="en-US" dirty="0" err="1" smtClean="0"/>
              <a:t>Tollal</a:t>
            </a:r>
            <a:r>
              <a:rPr lang="en-US" dirty="0" smtClean="0"/>
              <a:t>, </a:t>
            </a:r>
            <a:r>
              <a:rPr lang="en-US" dirty="0" err="1" smtClean="0"/>
              <a:t>ábrák</a:t>
            </a:r>
            <a:r>
              <a:rPr lang="en-US" dirty="0" smtClean="0"/>
              <a:t> </a:t>
            </a:r>
            <a:r>
              <a:rPr lang="en-US" dirty="0" err="1" smtClean="0"/>
              <a:t>ceruzával</a:t>
            </a:r>
            <a:endParaRPr lang="en-US" b="0" dirty="0" smtClean="0"/>
          </a:p>
          <a:p>
            <a:pPr/>
            <a:r>
              <a:rPr lang="en-US" dirty="0" err="1" smtClean="0"/>
              <a:t>Szóbeli</a:t>
            </a:r>
            <a:r>
              <a:rPr lang="en-US" dirty="0" smtClean="0"/>
              <a:t> – 2022. </a:t>
            </a:r>
            <a:r>
              <a:rPr lang="en-US" dirty="0" err="1" smtClean="0"/>
              <a:t>június</a:t>
            </a:r>
            <a:r>
              <a:rPr lang="en-US" dirty="0" smtClean="0"/>
              <a:t> 1-9.</a:t>
            </a:r>
          </a:p>
          <a:p>
            <a:pPr lvl="1"/>
            <a:r>
              <a:rPr lang="en-US" b="0" dirty="0" smtClean="0"/>
              <a:t>35 </a:t>
            </a:r>
            <a:r>
              <a:rPr lang="en-US" b="0" dirty="0" err="1" smtClean="0"/>
              <a:t>pont</a:t>
            </a:r>
            <a:endParaRPr lang="hu-HU" b="0" dirty="0"/>
          </a:p>
        </p:txBody>
      </p:sp>
    </p:spTree>
    <p:extLst>
      <p:ext uri="{BB962C8B-B14F-4D97-AF65-F5344CB8AC3E}">
        <p14:creationId xmlns:p14="http://schemas.microsoft.com/office/powerpoint/2010/main" val="73556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78F8FD3-B87D-43CB-8008-AD2A164BF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Szóbeli</a:t>
            </a:r>
            <a:r>
              <a:rPr lang="en-US" dirty="0" smtClean="0"/>
              <a:t> </a:t>
            </a:r>
            <a:r>
              <a:rPr lang="en-US" dirty="0" err="1" smtClean="0"/>
              <a:t>felelés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F1DECA8-BECB-4A7B-8A0C-D172A99A7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0660"/>
            <a:ext cx="10515600" cy="4034078"/>
          </a:xfrm>
        </p:spPr>
        <p:txBody>
          <a:bodyPr/>
          <a:lstStyle/>
          <a:p>
            <a:r>
              <a:rPr lang="en-GB" dirty="0" err="1" smtClean="0"/>
              <a:t>Felelet</a:t>
            </a:r>
            <a:r>
              <a:rPr lang="en-GB" dirty="0" smtClean="0"/>
              <a:t> </a:t>
            </a:r>
            <a:r>
              <a:rPr lang="en-GB" dirty="0" err="1" smtClean="0"/>
              <a:t>felépítése</a:t>
            </a:r>
            <a:r>
              <a:rPr lang="en-GB" dirty="0" smtClean="0"/>
              <a:t>: </a:t>
            </a:r>
          </a:p>
          <a:p>
            <a:pPr lvl="1"/>
            <a:r>
              <a:rPr lang="en-GB" dirty="0" smtClean="0"/>
              <a:t>(</a:t>
            </a:r>
            <a:r>
              <a:rPr lang="en-GB" dirty="0" err="1" smtClean="0"/>
              <a:t>Vázlat</a:t>
            </a:r>
            <a:r>
              <a:rPr lang="en-GB" dirty="0" smtClean="0"/>
              <a:t> </a:t>
            </a:r>
            <a:r>
              <a:rPr lang="en-GB" dirty="0" err="1" smtClean="0"/>
              <a:t>készítése</a:t>
            </a:r>
            <a:r>
              <a:rPr lang="en-GB" dirty="0" smtClean="0"/>
              <a:t>)</a:t>
            </a:r>
          </a:p>
          <a:p>
            <a:pPr lvl="1"/>
            <a:r>
              <a:rPr lang="en-GB" dirty="0" err="1" smtClean="0"/>
              <a:t>Bevezetés</a:t>
            </a:r>
            <a:r>
              <a:rPr lang="en-GB" dirty="0" smtClean="0"/>
              <a:t> – </a:t>
            </a:r>
            <a:r>
              <a:rPr lang="en-GB" dirty="0" err="1" smtClean="0"/>
              <a:t>rövid</a:t>
            </a:r>
            <a:r>
              <a:rPr lang="en-GB" dirty="0" smtClean="0"/>
              <a:t> </a:t>
            </a:r>
            <a:r>
              <a:rPr lang="en-GB" dirty="0" err="1" smtClean="0"/>
              <a:t>áttekintés</a:t>
            </a:r>
            <a:endParaRPr lang="en-GB" dirty="0" smtClean="0"/>
          </a:p>
          <a:p>
            <a:pPr lvl="1"/>
            <a:r>
              <a:rPr lang="en-GB" dirty="0" err="1" smtClean="0"/>
              <a:t>Részletes</a:t>
            </a:r>
            <a:r>
              <a:rPr lang="en-GB" dirty="0" smtClean="0"/>
              <a:t> </a:t>
            </a:r>
            <a:r>
              <a:rPr lang="en-GB" dirty="0" err="1" smtClean="0"/>
              <a:t>kifejtés</a:t>
            </a:r>
            <a:endParaRPr lang="en-GB" dirty="0" smtClean="0"/>
          </a:p>
          <a:p>
            <a:pPr lvl="1"/>
            <a:r>
              <a:rPr lang="en-GB" dirty="0" err="1" smtClean="0"/>
              <a:t>Feladatmegoldás</a:t>
            </a:r>
            <a:endParaRPr lang="en-GB" dirty="0" smtClean="0"/>
          </a:p>
          <a:p>
            <a:pPr lvl="1"/>
            <a:endParaRPr lang="en-GB" dirty="0"/>
          </a:p>
          <a:p>
            <a:r>
              <a:rPr lang="en-GB" dirty="0" err="1" smtClean="0"/>
              <a:t>Szerepelnie</a:t>
            </a:r>
            <a:r>
              <a:rPr lang="en-GB" dirty="0" smtClean="0"/>
              <a:t> </a:t>
            </a:r>
            <a:r>
              <a:rPr lang="en-GB" dirty="0" err="1" smtClean="0"/>
              <a:t>kell</a:t>
            </a:r>
            <a:r>
              <a:rPr lang="en-GB" dirty="0" smtClean="0"/>
              <a:t>: </a:t>
            </a:r>
            <a:r>
              <a:rPr lang="en-GB" dirty="0" err="1" smtClean="0"/>
              <a:t>definíció</a:t>
            </a:r>
            <a:r>
              <a:rPr lang="en-GB" dirty="0" smtClean="0"/>
              <a:t> </a:t>
            </a:r>
            <a:r>
              <a:rPr lang="en-GB" dirty="0" err="1" smtClean="0"/>
              <a:t>pontos</a:t>
            </a:r>
            <a:r>
              <a:rPr lang="en-GB" dirty="0" smtClean="0"/>
              <a:t> </a:t>
            </a:r>
            <a:r>
              <a:rPr lang="en-GB" dirty="0" err="1" smtClean="0"/>
              <a:t>kimondása</a:t>
            </a:r>
            <a:r>
              <a:rPr lang="en-GB" dirty="0" smtClean="0"/>
              <a:t>, </a:t>
            </a:r>
            <a:r>
              <a:rPr lang="en-GB" dirty="0" err="1" smtClean="0"/>
              <a:t>tétel</a:t>
            </a:r>
            <a:r>
              <a:rPr lang="en-GB" dirty="0" smtClean="0"/>
              <a:t> </a:t>
            </a:r>
            <a:r>
              <a:rPr lang="en-GB" dirty="0" err="1" smtClean="0"/>
              <a:t>kimondás</a:t>
            </a:r>
            <a:r>
              <a:rPr lang="en-GB" dirty="0" smtClean="0"/>
              <a:t> </a:t>
            </a:r>
            <a:r>
              <a:rPr lang="en-GB" dirty="0" err="1" smtClean="0"/>
              <a:t>és</a:t>
            </a:r>
            <a:r>
              <a:rPr lang="en-GB" dirty="0" smtClean="0"/>
              <a:t> </a:t>
            </a:r>
            <a:r>
              <a:rPr lang="en-GB" dirty="0" err="1" smtClean="0"/>
              <a:t>bizonyítás</a:t>
            </a:r>
            <a:r>
              <a:rPr lang="en-GB" dirty="0" smtClean="0"/>
              <a:t>, </a:t>
            </a:r>
            <a:r>
              <a:rPr lang="en-GB" dirty="0" err="1" smtClean="0"/>
              <a:t>alkalmazások</a:t>
            </a:r>
            <a:r>
              <a:rPr lang="en-GB" dirty="0" smtClean="0"/>
              <a:t> (</a:t>
            </a:r>
            <a:r>
              <a:rPr lang="en-GB" dirty="0" err="1" smtClean="0"/>
              <a:t>egy</a:t>
            </a:r>
            <a:r>
              <a:rPr lang="en-GB" dirty="0" smtClean="0"/>
              <a:t> </a:t>
            </a:r>
            <a:r>
              <a:rPr lang="en-GB" dirty="0" err="1" smtClean="0"/>
              <a:t>részletes</a:t>
            </a:r>
            <a:r>
              <a:rPr lang="en-GB" dirty="0" smtClean="0"/>
              <a:t>/ </a:t>
            </a:r>
            <a:r>
              <a:rPr lang="en-GB" dirty="0" err="1" smtClean="0"/>
              <a:t>több</a:t>
            </a:r>
            <a:r>
              <a:rPr lang="en-GB" dirty="0" smtClean="0"/>
              <a:t> </a:t>
            </a:r>
            <a:r>
              <a:rPr lang="en-GB" dirty="0" err="1" smtClean="0"/>
              <a:t>ismertetése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Használható</a:t>
            </a:r>
            <a:r>
              <a:rPr lang="en-GB" dirty="0" smtClean="0"/>
              <a:t>: </a:t>
            </a:r>
            <a:r>
              <a:rPr lang="en-GB" dirty="0" err="1" smtClean="0"/>
              <a:t>képlettár</a:t>
            </a:r>
            <a:r>
              <a:rPr lang="en-GB" dirty="0" smtClean="0"/>
              <a:t>, </a:t>
            </a:r>
            <a:r>
              <a:rPr lang="en-GB" dirty="0" err="1" smtClean="0"/>
              <a:t>számológép</a:t>
            </a:r>
            <a:r>
              <a:rPr lang="en-GB" dirty="0" smtClean="0"/>
              <a:t>, </a:t>
            </a:r>
            <a:r>
              <a:rPr lang="en-GB" dirty="0" err="1" smtClean="0"/>
              <a:t>körző</a:t>
            </a:r>
            <a:r>
              <a:rPr lang="en-GB" dirty="0" smtClean="0"/>
              <a:t>, </a:t>
            </a:r>
            <a:r>
              <a:rPr lang="en-GB" dirty="0" err="1" smtClean="0"/>
              <a:t>vonalzó</a:t>
            </a:r>
            <a:r>
              <a:rPr lang="en-GB" dirty="0" smtClean="0"/>
              <a:t>, </a:t>
            </a:r>
            <a:r>
              <a:rPr lang="en-GB" dirty="0" err="1" smtClean="0"/>
              <a:t>szögmérő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457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78F8FD3-B87D-43CB-8008-AD2A164BF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Szóbeli</a:t>
            </a:r>
            <a:r>
              <a:rPr lang="en-US" dirty="0" smtClean="0"/>
              <a:t> </a:t>
            </a:r>
            <a:r>
              <a:rPr lang="en-US" dirty="0" err="1" smtClean="0"/>
              <a:t>felelés</a:t>
            </a:r>
            <a:endParaRPr lang="en-GB" dirty="0"/>
          </a:p>
        </p:txBody>
      </p:sp>
      <p:pic>
        <p:nvPicPr>
          <p:cNvPr id="5" name="Tartalom helye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407016"/>
            <a:ext cx="6714294" cy="4303492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8097253" y="3374096"/>
            <a:ext cx="32565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Forrás</a:t>
            </a:r>
            <a:r>
              <a:rPr lang="en-US" dirty="0"/>
              <a:t>: </a:t>
            </a:r>
            <a:r>
              <a:rPr lang="en-US" i="1" dirty="0" err="1" smtClean="0">
                <a:hlinkClick r:id="rId3"/>
              </a:rPr>
              <a:t>Oktatási</a:t>
            </a:r>
            <a:r>
              <a:rPr lang="en-US" i="1" dirty="0" smtClean="0">
                <a:hlinkClick r:id="rId3"/>
              </a:rPr>
              <a:t> </a:t>
            </a:r>
            <a:r>
              <a:rPr lang="en-US" i="1" dirty="0" err="1" smtClean="0">
                <a:hlinkClick r:id="rId3"/>
              </a:rPr>
              <a:t>Hivatal</a:t>
            </a:r>
            <a:r>
              <a:rPr lang="en-US" i="1" dirty="0" smtClean="0">
                <a:hlinkClick r:id="rId3"/>
              </a:rPr>
              <a:t> </a:t>
            </a:r>
            <a:r>
              <a:rPr lang="en-US" i="1" dirty="0" err="1" smtClean="0">
                <a:hlinkClick r:id="rId3"/>
              </a:rPr>
              <a:t>honlapja</a:t>
            </a:r>
            <a:endParaRPr lang="en-US" i="1" dirty="0" smtClean="0"/>
          </a:p>
          <a:p>
            <a:r>
              <a:rPr lang="en-US" i="1" dirty="0" err="1" smtClean="0"/>
              <a:t>Mintatételek</a:t>
            </a:r>
            <a:r>
              <a:rPr lang="en-US" i="1" dirty="0" smtClean="0"/>
              <a:t>: </a:t>
            </a:r>
            <a:r>
              <a:rPr lang="en-US" i="1" dirty="0" err="1" smtClean="0">
                <a:hlinkClick r:id="rId4"/>
              </a:rPr>
              <a:t>itt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2598959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78F8FD3-B87D-43CB-8008-AD2A164BF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F1DECA8-BECB-4A7B-8A0C-D172A99A7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0238"/>
            <a:ext cx="10515600" cy="4387004"/>
          </a:xfrm>
        </p:spPr>
        <p:txBody>
          <a:bodyPr/>
          <a:lstStyle/>
          <a:p>
            <a:pPr marL="0" indent="0">
              <a:buNone/>
            </a:pPr>
            <a:r>
              <a:rPr lang="en-US" sz="3200" b="1" u="sng" dirty="0" smtClean="0"/>
              <a:t>2. </a:t>
            </a:r>
            <a:r>
              <a:rPr lang="en-US" sz="3200" b="1" u="sng" dirty="0" err="1" smtClean="0"/>
              <a:t>Tétel</a:t>
            </a:r>
            <a:endParaRPr lang="hu-HU" sz="3200" b="1" u="sng" dirty="0"/>
          </a:p>
          <a:p>
            <a:r>
              <a:rPr lang="en-GB" dirty="0" err="1" smtClean="0"/>
              <a:t>Vázlat</a:t>
            </a:r>
            <a:r>
              <a:rPr lang="en-GB" dirty="0" smtClean="0"/>
              <a:t> (</a:t>
            </a:r>
            <a:r>
              <a:rPr lang="en-GB" dirty="0" err="1" smtClean="0"/>
              <a:t>minta</a:t>
            </a:r>
            <a:r>
              <a:rPr lang="en-GB" dirty="0" smtClean="0"/>
              <a:t>):</a:t>
            </a:r>
          </a:p>
          <a:p>
            <a:pPr lvl="1"/>
            <a:r>
              <a:rPr lang="en-GB" dirty="0" err="1" smtClean="0"/>
              <a:t>Számhalmazok</a:t>
            </a:r>
            <a:r>
              <a:rPr lang="en-GB" dirty="0" smtClean="0"/>
              <a:t> (</a:t>
            </a:r>
            <a:r>
              <a:rPr lang="en-GB" dirty="0" err="1" smtClean="0"/>
              <a:t>természetes</a:t>
            </a:r>
            <a:r>
              <a:rPr lang="en-GB" dirty="0" smtClean="0"/>
              <a:t>, </a:t>
            </a:r>
            <a:r>
              <a:rPr lang="en-GB" dirty="0" err="1" smtClean="0"/>
              <a:t>egész</a:t>
            </a:r>
            <a:r>
              <a:rPr lang="en-GB" dirty="0" smtClean="0"/>
              <a:t>, </a:t>
            </a:r>
            <a:r>
              <a:rPr lang="en-GB" dirty="0" err="1" smtClean="0"/>
              <a:t>racionális</a:t>
            </a:r>
            <a:r>
              <a:rPr lang="en-GB" dirty="0" smtClean="0"/>
              <a:t>, </a:t>
            </a:r>
            <a:r>
              <a:rPr lang="en-GB" dirty="0" err="1" smtClean="0"/>
              <a:t>irracionális</a:t>
            </a:r>
            <a:r>
              <a:rPr lang="en-GB" dirty="0" smtClean="0"/>
              <a:t>, </a:t>
            </a:r>
            <a:r>
              <a:rPr lang="en-GB" dirty="0" err="1" smtClean="0"/>
              <a:t>valós</a:t>
            </a:r>
            <a:r>
              <a:rPr lang="en-GB" dirty="0" smtClean="0"/>
              <a:t> </a:t>
            </a:r>
            <a:r>
              <a:rPr lang="en-GB" dirty="0" err="1" smtClean="0"/>
              <a:t>számok</a:t>
            </a:r>
            <a:r>
              <a:rPr lang="en-GB" dirty="0" smtClean="0"/>
              <a:t>)</a:t>
            </a:r>
          </a:p>
          <a:p>
            <a:pPr lvl="1"/>
            <a:r>
              <a:rPr lang="en-GB" dirty="0" err="1" smtClean="0"/>
              <a:t>Műveletek</a:t>
            </a:r>
            <a:r>
              <a:rPr lang="en-GB" dirty="0" smtClean="0"/>
              <a:t> a </a:t>
            </a:r>
            <a:r>
              <a:rPr lang="en-GB" dirty="0" err="1" smtClean="0"/>
              <a:t>racionális</a:t>
            </a:r>
            <a:r>
              <a:rPr lang="en-GB" dirty="0" smtClean="0"/>
              <a:t> </a:t>
            </a:r>
            <a:r>
              <a:rPr lang="en-GB" dirty="0" err="1" smtClean="0"/>
              <a:t>számok</a:t>
            </a:r>
            <a:r>
              <a:rPr lang="en-GB" dirty="0" smtClean="0"/>
              <a:t> </a:t>
            </a:r>
            <a:r>
              <a:rPr lang="en-GB" dirty="0" err="1" smtClean="0"/>
              <a:t>halmazán</a:t>
            </a:r>
            <a:endParaRPr lang="en-GB" dirty="0" smtClean="0"/>
          </a:p>
          <a:p>
            <a:pPr lvl="1"/>
            <a:r>
              <a:rPr lang="en-GB" dirty="0" err="1" smtClean="0"/>
              <a:t>Műveletek</a:t>
            </a:r>
            <a:r>
              <a:rPr lang="en-GB" dirty="0" smtClean="0"/>
              <a:t> </a:t>
            </a:r>
            <a:r>
              <a:rPr lang="en-GB" dirty="0" err="1" smtClean="0"/>
              <a:t>az</a:t>
            </a:r>
            <a:r>
              <a:rPr lang="en-GB" dirty="0" smtClean="0"/>
              <a:t> </a:t>
            </a:r>
            <a:r>
              <a:rPr lang="en-GB" dirty="0" err="1" smtClean="0"/>
              <a:t>irracionális</a:t>
            </a:r>
            <a:r>
              <a:rPr lang="en-GB" dirty="0" smtClean="0"/>
              <a:t> </a:t>
            </a:r>
            <a:r>
              <a:rPr lang="en-GB" dirty="0" err="1" smtClean="0"/>
              <a:t>számok</a:t>
            </a:r>
            <a:r>
              <a:rPr lang="en-GB" dirty="0" smtClean="0"/>
              <a:t> </a:t>
            </a:r>
            <a:r>
              <a:rPr lang="en-GB" dirty="0" err="1" smtClean="0"/>
              <a:t>halmazán</a:t>
            </a:r>
            <a:endParaRPr lang="en-GB" dirty="0" smtClean="0"/>
          </a:p>
          <a:p>
            <a:pPr lvl="1"/>
            <a:r>
              <a:rPr lang="en-GB" dirty="0" err="1" smtClean="0"/>
              <a:t>Műveleti</a:t>
            </a:r>
            <a:r>
              <a:rPr lang="en-GB" dirty="0" smtClean="0"/>
              <a:t> </a:t>
            </a:r>
            <a:r>
              <a:rPr lang="en-GB" dirty="0" err="1" smtClean="0"/>
              <a:t>tulajdonságok</a:t>
            </a:r>
            <a:r>
              <a:rPr lang="en-GB" dirty="0" smtClean="0"/>
              <a:t> (</a:t>
            </a:r>
            <a:r>
              <a:rPr lang="en-GB" dirty="0" err="1" smtClean="0"/>
              <a:t>kommutativitás</a:t>
            </a:r>
            <a:r>
              <a:rPr lang="en-GB" dirty="0" smtClean="0"/>
              <a:t>, </a:t>
            </a:r>
            <a:r>
              <a:rPr lang="en-GB" dirty="0" err="1" smtClean="0"/>
              <a:t>asszociativitás</a:t>
            </a:r>
            <a:r>
              <a:rPr lang="en-GB" dirty="0" smtClean="0"/>
              <a:t>, </a:t>
            </a:r>
            <a:r>
              <a:rPr lang="en-GB" dirty="0" err="1" smtClean="0"/>
              <a:t>disztributivitás</a:t>
            </a:r>
            <a:r>
              <a:rPr lang="en-GB" dirty="0" smtClean="0"/>
              <a:t>)</a:t>
            </a:r>
          </a:p>
          <a:p>
            <a:pPr lvl="1"/>
            <a:r>
              <a:rPr lang="en-GB" dirty="0" err="1" smtClean="0"/>
              <a:t>Közönséges</a:t>
            </a:r>
            <a:r>
              <a:rPr lang="en-GB" dirty="0" smtClean="0"/>
              <a:t> </a:t>
            </a:r>
            <a:r>
              <a:rPr lang="en-GB" dirty="0" err="1" smtClean="0"/>
              <a:t>és</a:t>
            </a:r>
            <a:r>
              <a:rPr lang="en-GB" dirty="0" smtClean="0"/>
              <a:t> </a:t>
            </a:r>
            <a:r>
              <a:rPr lang="en-GB" dirty="0" err="1" smtClean="0"/>
              <a:t>tizedes</a:t>
            </a:r>
            <a:r>
              <a:rPr lang="en-GB" dirty="0" smtClean="0"/>
              <a:t> </a:t>
            </a:r>
            <a:r>
              <a:rPr lang="en-GB" dirty="0" err="1" smtClean="0"/>
              <a:t>törtek</a:t>
            </a:r>
            <a:endParaRPr lang="en-GB" dirty="0" smtClean="0"/>
          </a:p>
          <a:p>
            <a:pPr lvl="1"/>
            <a:r>
              <a:rPr lang="en-GB" dirty="0" err="1" smtClean="0"/>
              <a:t>Halmazok</a:t>
            </a:r>
            <a:r>
              <a:rPr lang="en-GB" dirty="0" smtClean="0"/>
              <a:t> </a:t>
            </a:r>
            <a:r>
              <a:rPr lang="en-GB" dirty="0" err="1" smtClean="0"/>
              <a:t>számossága</a:t>
            </a:r>
            <a:r>
              <a:rPr lang="en-GB" dirty="0" smtClean="0"/>
              <a:t>: </a:t>
            </a:r>
            <a:r>
              <a:rPr lang="en-GB" dirty="0" err="1" smtClean="0"/>
              <a:t>véges</a:t>
            </a:r>
            <a:r>
              <a:rPr lang="en-GB" dirty="0" smtClean="0"/>
              <a:t>, </a:t>
            </a:r>
            <a:r>
              <a:rPr lang="en-GB" dirty="0" err="1" smtClean="0"/>
              <a:t>végtelen</a:t>
            </a:r>
            <a:r>
              <a:rPr lang="en-GB" dirty="0" smtClean="0"/>
              <a:t> </a:t>
            </a:r>
            <a:r>
              <a:rPr lang="en-GB" dirty="0" err="1" smtClean="0"/>
              <a:t>halmazok</a:t>
            </a:r>
            <a:endParaRPr lang="en-GB" dirty="0" smtClean="0"/>
          </a:p>
          <a:p>
            <a:pPr lvl="1"/>
            <a:r>
              <a:rPr lang="en-GB" dirty="0" err="1" smtClean="0"/>
              <a:t>Alkalmazások</a:t>
            </a:r>
            <a:endParaRPr lang="en-GB" dirty="0" smtClean="0"/>
          </a:p>
          <a:p>
            <a:pPr marL="457200" lvl="1" indent="0">
              <a:buNone/>
            </a:pPr>
            <a:r>
              <a:rPr lang="en-GB" b="1" i="1" dirty="0" err="1" smtClean="0"/>
              <a:t>Segédanyag</a:t>
            </a:r>
            <a:r>
              <a:rPr lang="en-GB" b="1" i="1" dirty="0" smtClean="0"/>
              <a:t>: </a:t>
            </a:r>
            <a:r>
              <a:rPr lang="en-GB" i="1" dirty="0" err="1" smtClean="0"/>
              <a:t>Mozaik</a:t>
            </a:r>
            <a:r>
              <a:rPr lang="en-GB" i="1" dirty="0" smtClean="0"/>
              <a:t> </a:t>
            </a:r>
            <a:r>
              <a:rPr lang="en-GB" i="1" dirty="0" err="1" smtClean="0"/>
              <a:t>Kiadó</a:t>
            </a:r>
            <a:r>
              <a:rPr lang="en-GB" i="1" dirty="0" smtClean="0"/>
              <a:t> – </a:t>
            </a:r>
            <a:r>
              <a:rPr lang="en-GB" i="1" dirty="0" err="1" smtClean="0"/>
              <a:t>Matematika</a:t>
            </a:r>
            <a:r>
              <a:rPr lang="en-GB" i="1" dirty="0" smtClean="0"/>
              <a:t> </a:t>
            </a:r>
            <a:r>
              <a:rPr lang="en-GB" i="1" dirty="0" err="1" smtClean="0"/>
              <a:t>emelt</a:t>
            </a:r>
            <a:r>
              <a:rPr lang="en-GB" i="1" dirty="0" smtClean="0"/>
              <a:t> </a:t>
            </a:r>
            <a:r>
              <a:rPr lang="en-GB" i="1" dirty="0" err="1" smtClean="0"/>
              <a:t>szintű</a:t>
            </a:r>
            <a:r>
              <a:rPr lang="en-GB" i="1" dirty="0" smtClean="0"/>
              <a:t> </a:t>
            </a:r>
            <a:r>
              <a:rPr lang="en-GB" i="1" dirty="0" err="1" smtClean="0"/>
              <a:t>érettségi</a:t>
            </a:r>
            <a:r>
              <a:rPr lang="en-GB" i="1" dirty="0" smtClean="0"/>
              <a:t> </a:t>
            </a:r>
            <a:r>
              <a:rPr lang="en-GB" i="1" dirty="0" err="1" smtClean="0"/>
              <a:t>témakörök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202374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78F8FD3-B87D-43CB-8008-AD2A164BF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F1DECA8-BECB-4A7B-8A0C-D172A99A7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2533"/>
            <a:ext cx="10515600" cy="4018036"/>
          </a:xfrm>
        </p:spPr>
        <p:txBody>
          <a:bodyPr/>
          <a:lstStyle/>
          <a:p>
            <a:pPr marL="0" indent="0">
              <a:buNone/>
            </a:pPr>
            <a:r>
              <a:rPr lang="en-US" sz="3200" b="1" u="sng" dirty="0"/>
              <a:t>3</a:t>
            </a:r>
            <a:r>
              <a:rPr lang="en-US" sz="3200" b="1" u="sng" dirty="0" smtClean="0"/>
              <a:t>. </a:t>
            </a:r>
            <a:r>
              <a:rPr lang="en-US" sz="3200" b="1" u="sng" dirty="0" err="1" smtClean="0"/>
              <a:t>Tétel</a:t>
            </a:r>
            <a:endParaRPr lang="hu-HU" sz="3200" b="1" u="sng" dirty="0"/>
          </a:p>
          <a:p>
            <a:r>
              <a:rPr lang="en-GB" dirty="0" err="1" smtClean="0"/>
              <a:t>Vázlat</a:t>
            </a:r>
            <a:r>
              <a:rPr lang="en-GB" dirty="0" smtClean="0"/>
              <a:t> (</a:t>
            </a:r>
            <a:r>
              <a:rPr lang="en-GB" dirty="0" err="1" smtClean="0"/>
              <a:t>minta</a:t>
            </a:r>
            <a:r>
              <a:rPr lang="en-GB" dirty="0" smtClean="0"/>
              <a:t>):</a:t>
            </a:r>
          </a:p>
          <a:p>
            <a:pPr lvl="1"/>
            <a:r>
              <a:rPr lang="en-GB" dirty="0" err="1" smtClean="0"/>
              <a:t>Számelméleti</a:t>
            </a:r>
            <a:r>
              <a:rPr lang="en-GB" dirty="0" smtClean="0"/>
              <a:t> </a:t>
            </a:r>
            <a:r>
              <a:rPr lang="en-GB" dirty="0" err="1" smtClean="0"/>
              <a:t>alapfogalmak</a:t>
            </a:r>
            <a:r>
              <a:rPr lang="en-GB" dirty="0"/>
              <a:t> </a:t>
            </a:r>
            <a:r>
              <a:rPr lang="en-GB" dirty="0" smtClean="0"/>
              <a:t>(</a:t>
            </a:r>
            <a:r>
              <a:rPr lang="en-GB" dirty="0" err="1" smtClean="0"/>
              <a:t>osztó</a:t>
            </a:r>
            <a:r>
              <a:rPr lang="en-GB" dirty="0" smtClean="0"/>
              <a:t>, </a:t>
            </a:r>
            <a:r>
              <a:rPr lang="en-GB" dirty="0" err="1" smtClean="0"/>
              <a:t>többszörös</a:t>
            </a:r>
            <a:r>
              <a:rPr lang="en-GB" dirty="0" smtClean="0"/>
              <a:t>, </a:t>
            </a:r>
            <a:r>
              <a:rPr lang="en-GB" dirty="0" err="1" smtClean="0"/>
              <a:t>oszthatóság</a:t>
            </a:r>
            <a:r>
              <a:rPr lang="en-GB" dirty="0" smtClean="0"/>
              <a:t>)</a:t>
            </a:r>
          </a:p>
          <a:p>
            <a:pPr lvl="1"/>
            <a:r>
              <a:rPr lang="en-GB" dirty="0" err="1" smtClean="0"/>
              <a:t>Prímszám</a:t>
            </a:r>
            <a:r>
              <a:rPr lang="en-GB" dirty="0" smtClean="0"/>
              <a:t>, </a:t>
            </a:r>
            <a:r>
              <a:rPr lang="en-GB" dirty="0" err="1" smtClean="0"/>
              <a:t>összetett</a:t>
            </a:r>
            <a:r>
              <a:rPr lang="en-GB" dirty="0" smtClean="0"/>
              <a:t> </a:t>
            </a:r>
            <a:r>
              <a:rPr lang="en-GB" dirty="0" err="1" smtClean="0"/>
              <a:t>szám</a:t>
            </a:r>
            <a:r>
              <a:rPr lang="en-GB" dirty="0" smtClean="0"/>
              <a:t>, </a:t>
            </a:r>
            <a:r>
              <a:rPr lang="en-GB" dirty="0" err="1" smtClean="0"/>
              <a:t>számelmélet</a:t>
            </a:r>
            <a:r>
              <a:rPr lang="en-GB" dirty="0" smtClean="0"/>
              <a:t> </a:t>
            </a:r>
            <a:r>
              <a:rPr lang="en-GB" dirty="0" err="1" smtClean="0"/>
              <a:t>alaptétele</a:t>
            </a:r>
            <a:r>
              <a:rPr lang="en-GB" dirty="0" smtClean="0"/>
              <a:t>, </a:t>
            </a:r>
            <a:r>
              <a:rPr lang="en-GB" dirty="0" err="1" smtClean="0"/>
              <a:t>osztók</a:t>
            </a:r>
            <a:r>
              <a:rPr lang="en-GB" dirty="0" smtClean="0"/>
              <a:t> </a:t>
            </a:r>
            <a:r>
              <a:rPr lang="en-GB" dirty="0" err="1" smtClean="0"/>
              <a:t>száma</a:t>
            </a:r>
            <a:endParaRPr lang="en-GB" dirty="0" smtClean="0"/>
          </a:p>
          <a:p>
            <a:pPr lvl="1"/>
            <a:r>
              <a:rPr lang="en-GB" dirty="0" err="1" smtClean="0"/>
              <a:t>Legnagyobb</a:t>
            </a:r>
            <a:r>
              <a:rPr lang="en-GB" dirty="0" smtClean="0"/>
              <a:t> </a:t>
            </a:r>
            <a:r>
              <a:rPr lang="en-GB" dirty="0" err="1" smtClean="0"/>
              <a:t>közös</a:t>
            </a:r>
            <a:r>
              <a:rPr lang="en-GB" dirty="0" smtClean="0"/>
              <a:t> </a:t>
            </a:r>
            <a:r>
              <a:rPr lang="en-GB" dirty="0" err="1" smtClean="0"/>
              <a:t>osztó</a:t>
            </a:r>
            <a:r>
              <a:rPr lang="en-GB" dirty="0" smtClean="0"/>
              <a:t>, </a:t>
            </a:r>
            <a:r>
              <a:rPr lang="en-GB" dirty="0" err="1" smtClean="0"/>
              <a:t>legkisebb</a:t>
            </a:r>
            <a:r>
              <a:rPr lang="en-GB" dirty="0" smtClean="0"/>
              <a:t> </a:t>
            </a:r>
            <a:r>
              <a:rPr lang="en-GB" dirty="0" err="1" smtClean="0"/>
              <a:t>közös</a:t>
            </a:r>
            <a:r>
              <a:rPr lang="en-GB" dirty="0" smtClean="0"/>
              <a:t> </a:t>
            </a:r>
            <a:r>
              <a:rPr lang="en-GB" dirty="0" err="1" smtClean="0"/>
              <a:t>többszörös</a:t>
            </a:r>
            <a:endParaRPr lang="en-GB" dirty="0" smtClean="0"/>
          </a:p>
          <a:p>
            <a:pPr lvl="1"/>
            <a:r>
              <a:rPr lang="en-GB" dirty="0" err="1" smtClean="0"/>
              <a:t>Számrendszerek</a:t>
            </a:r>
            <a:endParaRPr lang="en-GB" dirty="0" smtClean="0"/>
          </a:p>
          <a:p>
            <a:pPr lvl="1"/>
            <a:r>
              <a:rPr lang="en-GB" dirty="0" err="1" smtClean="0"/>
              <a:t>Alkalmazások</a:t>
            </a:r>
            <a:endParaRPr lang="en-GB" dirty="0" smtClean="0"/>
          </a:p>
          <a:p>
            <a:pPr marL="457200" lvl="1" indent="0">
              <a:buNone/>
            </a:pPr>
            <a:endParaRPr lang="en-GB" b="1" i="1" dirty="0" smtClean="0"/>
          </a:p>
          <a:p>
            <a:pPr marL="457200" lvl="1" indent="0">
              <a:buNone/>
            </a:pPr>
            <a:r>
              <a:rPr lang="en-GB" b="1" i="1" dirty="0" err="1" smtClean="0"/>
              <a:t>Segédanyag</a:t>
            </a:r>
            <a:r>
              <a:rPr lang="en-GB" b="1" i="1" dirty="0" smtClean="0"/>
              <a:t>: </a:t>
            </a:r>
            <a:r>
              <a:rPr lang="en-GB" i="1" dirty="0" err="1" smtClean="0"/>
              <a:t>Mozaik</a:t>
            </a:r>
            <a:r>
              <a:rPr lang="en-GB" i="1" dirty="0" smtClean="0"/>
              <a:t> </a:t>
            </a:r>
            <a:r>
              <a:rPr lang="en-GB" i="1" dirty="0" err="1" smtClean="0"/>
              <a:t>Kiadó</a:t>
            </a:r>
            <a:r>
              <a:rPr lang="en-GB" i="1" dirty="0" smtClean="0"/>
              <a:t> – </a:t>
            </a:r>
            <a:r>
              <a:rPr lang="en-GB" i="1" dirty="0" err="1" smtClean="0"/>
              <a:t>Matematika</a:t>
            </a:r>
            <a:r>
              <a:rPr lang="en-GB" i="1" dirty="0" smtClean="0"/>
              <a:t> </a:t>
            </a:r>
            <a:r>
              <a:rPr lang="en-GB" i="1" dirty="0" err="1" smtClean="0"/>
              <a:t>emelt</a:t>
            </a:r>
            <a:r>
              <a:rPr lang="en-GB" i="1" dirty="0" smtClean="0"/>
              <a:t> </a:t>
            </a:r>
            <a:r>
              <a:rPr lang="en-GB" i="1" dirty="0" err="1" smtClean="0"/>
              <a:t>szintű</a:t>
            </a:r>
            <a:r>
              <a:rPr lang="en-GB" i="1" dirty="0" smtClean="0"/>
              <a:t> </a:t>
            </a:r>
            <a:r>
              <a:rPr lang="en-GB" i="1" dirty="0" err="1" smtClean="0"/>
              <a:t>érettségi</a:t>
            </a:r>
            <a:r>
              <a:rPr lang="en-GB" i="1" dirty="0" smtClean="0"/>
              <a:t> </a:t>
            </a:r>
            <a:r>
              <a:rPr lang="en-GB" i="1" dirty="0" err="1" smtClean="0"/>
              <a:t>témakörök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912960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236</Words>
  <Application>Microsoft Office PowerPoint</Application>
  <PresentationFormat>Szélesvásznú</PresentationFormat>
  <Paragraphs>49</Paragraphs>
  <Slides>6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Office-téma</vt:lpstr>
      <vt:lpstr>BME TTK Emelt Matematika Érettségifelkészítő 2022</vt:lpstr>
      <vt:lpstr>Emelt érettségi felépítése</vt:lpstr>
      <vt:lpstr>Szóbeli felelés</vt:lpstr>
      <vt:lpstr>Szóbeli felelés</vt:lpstr>
      <vt:lpstr>Elméleti Bevezető</vt:lpstr>
      <vt:lpstr>Elméleti Bevezető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BME TTK Fizika Érettségifelkészítő</dc:title>
  <dc:creator>Fehérvári Gergő</dc:creator>
  <cp:lastModifiedBy>Kíra Diána Kovács</cp:lastModifiedBy>
  <cp:revision>46</cp:revision>
  <dcterms:created xsi:type="dcterms:W3CDTF">2022-02-15T15:05:16Z</dcterms:created>
  <dcterms:modified xsi:type="dcterms:W3CDTF">2022-02-23T19:00:24Z</dcterms:modified>
</cp:coreProperties>
</file>