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fonts/font1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 /><Relationship Id="rId2" Type="http://schemas.openxmlformats.org/officeDocument/2006/relationships/extended-properties" Target="docProps/app.xml" /><Relationship Id="rId3" Type="http://schemas.openxmlformats.org/officeDocument/2006/relationships/officeDocument" Target="ppt/presentation.xml" 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embedTrueTypeFonts="1" saveSubsetFonts="1">
  <p:sldMasterIdLst>
    <p:sldMasterId id="2147483648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12192000" cy="6858000"/>
  <p:embeddedFontLst>
    <p:embeddedFont>
      <p:font typeface="OIFFFJ+Calibri-Light"/>
      <p:regular r:id="rId14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presProps" Target="presProp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font" Target="fonts/font1.fntdata" /><Relationship Id="rId2" Type="http://schemas.openxmlformats.org/officeDocument/2006/relationships/tableStyles" Target="tableStyles.xml" /><Relationship Id="rId3" Type="http://schemas.openxmlformats.org/officeDocument/2006/relationships/viewProps" Target="viewProps.xml" /><Relationship Id="rId4" Type="http://schemas.openxmlformats.org/officeDocument/2006/relationships/theme" Target="theme/theme1.xml" /><Relationship Id="rId5" Type="http://schemas.openxmlformats.org/officeDocument/2006/relationships/slideMaster" Target="slideMasters/slide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27.02.2014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В‹#В›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png" /><Relationship Id="rId3" Type="http://schemas.openxmlformats.org/officeDocument/2006/relationships/hyperlink" Target="https://fizipedia.bme.hu/index.php/Termodinamika_p%25C3%25A9ld%25C3%25A1k_-_%25C3%2581llapotv%25C3%25A1ltoz%25C3%25A1sok_diagramjai" TargetMode="Externa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png" /><Relationship Id="rId3" Type="http://schemas.openxmlformats.org/officeDocument/2006/relationships/hyperlink" Target="https://tudasbazis.sulinet.hu/hu/termeszettudomanyok/fizika/fizika-10-evfolyam/folyadekok-hotagulasa/a-viz-kiveteles-hotagulasi-viselkedese" TargetMode="External" /><Relationship Id="rId4" Type="http://schemas.openxmlformats.org/officeDocument/2006/relationships/hyperlink" Target="https://www.wtamu.edu/~cbaird/sq/2013/12/05/why-does-ice-form-on-the-top-of-a-lake/" TargetMode="External" 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2487686" y="902322"/>
            <a:ext cx="7463664" cy="2446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249413" marR="0">
              <a:lnSpc>
                <a:spcPts val="6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6000">
                <a:solidFill>
                  <a:srgbClr val="000000"/>
                </a:solidFill>
                <a:latin typeface="OIFFFJ+Calibri-Light"/>
                <a:cs typeface="OIFFFJ+Calibri-Light"/>
              </a:rPr>
              <a:t>BME</a:t>
            </a:r>
            <a:r>
              <a:rPr dirty="0" sz="60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6000">
                <a:solidFill>
                  <a:srgbClr val="000000"/>
                </a:solidFill>
                <a:latin typeface="OIFFFJ+Calibri-Light"/>
                <a:cs typeface="OIFFFJ+Calibri-Light"/>
              </a:rPr>
              <a:t>TTK</a:t>
            </a:r>
          </a:p>
          <a:p>
            <a:pPr marL="1802035" marR="0">
              <a:lnSpc>
                <a:spcPts val="6000"/>
              </a:lnSpc>
              <a:spcBef>
                <a:spcPts val="480"/>
              </a:spcBef>
              <a:spcAft>
                <a:spcPts val="0"/>
              </a:spcAft>
            </a:pPr>
            <a:r>
              <a:rPr dirty="0" sz="6000">
                <a:solidFill>
                  <a:srgbClr val="0070c0"/>
                </a:solidFill>
                <a:latin typeface="OIFFFJ+Calibri-Light"/>
                <a:cs typeface="OIFFFJ+Calibri-Light"/>
              </a:rPr>
              <a:t>Emelt</a:t>
            </a:r>
            <a:r>
              <a:rPr dirty="0" sz="6000">
                <a:solidFill>
                  <a:srgbClr val="0070c0"/>
                </a:solidFill>
                <a:latin typeface="OIFFFJ+Calibri-Light"/>
                <a:cs typeface="OIFFFJ+Calibri-Light"/>
              </a:rPr>
              <a:t> </a:t>
            </a:r>
            <a:r>
              <a:rPr dirty="0" sz="6000">
                <a:solidFill>
                  <a:srgbClr val="0070c0"/>
                </a:solidFill>
                <a:latin typeface="OIFFFJ+Calibri-Light"/>
                <a:cs typeface="OIFFFJ+Calibri-Light"/>
              </a:rPr>
              <a:t>Fizika</a:t>
            </a:r>
          </a:p>
          <a:p>
            <a:pPr marL="0" marR="0">
              <a:lnSpc>
                <a:spcPts val="6000"/>
              </a:lnSpc>
              <a:spcBef>
                <a:spcPts val="479"/>
              </a:spcBef>
              <a:spcAft>
                <a:spcPts val="0"/>
              </a:spcAft>
            </a:pPr>
            <a:r>
              <a:rPr dirty="0" sz="6000">
                <a:solidFill>
                  <a:srgbClr val="000000"/>
                </a:solidFill>
                <a:latin typeface="OIFFFJ+Calibri-Light"/>
                <a:cs typeface="OIFFFJ+Calibri-Light"/>
              </a:rPr>
              <a:t>Érettségifelkészítő</a:t>
            </a:r>
            <a:r>
              <a:rPr dirty="0" sz="60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6000">
                <a:solidFill>
                  <a:srgbClr val="000000"/>
                </a:solidFill>
                <a:latin typeface="OIFFFJ+Calibri-Light"/>
                <a:cs typeface="OIFFFJ+Calibri-Light"/>
              </a:rPr>
              <a:t>2022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846206" y="4166173"/>
            <a:ext cx="6726399" cy="86613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390241" marR="0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3000">
                <a:solidFill>
                  <a:srgbClr val="000000"/>
                </a:solidFill>
                <a:latin typeface="Calibri"/>
                <a:cs typeface="Calibri"/>
              </a:rPr>
              <a:t>III.</a:t>
            </a:r>
            <a:r>
              <a:rPr dirty="0" sz="30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000">
                <a:solidFill>
                  <a:srgbClr val="000000"/>
                </a:solidFill>
                <a:latin typeface="Calibri"/>
                <a:cs typeface="Calibri"/>
              </a:rPr>
              <a:t>Alkalom</a:t>
            </a:r>
          </a:p>
          <a:p>
            <a:pPr marL="0" marR="0">
              <a:lnSpc>
                <a:spcPts val="3000"/>
              </a:lnSpc>
              <a:spcBef>
                <a:spcPts val="519"/>
              </a:spcBef>
              <a:spcAft>
                <a:spcPts val="0"/>
              </a:spcAft>
            </a:pPr>
            <a:r>
              <a:rPr dirty="0" sz="3000" i="1">
                <a:solidFill>
                  <a:srgbClr val="000000"/>
                </a:solidFill>
                <a:latin typeface="Calibri"/>
                <a:cs typeface="Calibri"/>
              </a:rPr>
              <a:t>Termodinamika,</a:t>
            </a:r>
            <a:r>
              <a:rPr dirty="0" sz="3000" i="1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3000" i="1">
                <a:solidFill>
                  <a:srgbClr val="000000"/>
                </a:solidFill>
                <a:latin typeface="Calibri"/>
                <a:cs typeface="Calibri"/>
              </a:rPr>
              <a:t>halmazállapot-változások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230204" y="5958647"/>
            <a:ext cx="1888745" cy="6934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Járó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Izabell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Anna</a:t>
            </a:r>
          </a:p>
          <a:p>
            <a:pPr marL="102790" marR="0">
              <a:lnSpc>
                <a:spcPts val="2000"/>
              </a:lnSpc>
              <a:spcBef>
                <a:spcPts val="1160"/>
              </a:spcBef>
              <a:spcAft>
                <a:spcPts val="0"/>
              </a:spcAft>
            </a:pP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BME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Fizika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2000">
                <a:solidFill>
                  <a:srgbClr val="000000"/>
                </a:solidFill>
                <a:latin typeface="Calibri"/>
                <a:cs typeface="Calibri"/>
              </a:rPr>
              <a:t>BSc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09493"/>
            <a:ext cx="415535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Elméleti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bevezető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317014" y="598256"/>
            <a:ext cx="1202232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135.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97375" y="6204887"/>
            <a:ext cx="392579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BME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TTK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Emelt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Fizika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Érettségifelkészítő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2022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09493"/>
            <a:ext cx="415535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Elméleti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bevezető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868368" y="584611"/>
            <a:ext cx="1619198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138-139.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996593" y="4854878"/>
            <a:ext cx="1150568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NFT139.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197375" y="6204887"/>
            <a:ext cx="392579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BME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TTK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Emelt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Fizika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Érettségifelkészítő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2022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09493"/>
            <a:ext cx="415535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Elméleti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bevezető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887806" y="654361"/>
            <a:ext cx="1619198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136-137.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97375" y="6204887"/>
            <a:ext cx="392579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BME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TTK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Emelt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Fizika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Érettségifelkészítő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2022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09493"/>
            <a:ext cx="415535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Elméleti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bevezető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317014" y="598256"/>
            <a:ext cx="1202232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137.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145247" y="5557815"/>
            <a:ext cx="3259819" cy="289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u="sng">
                <a:solidFill>
                  <a:srgbClr val="a6a6a6"/>
                </a:solidFill>
                <a:latin typeface="Calibri"/>
                <a:cs typeface="Calibri"/>
                <a:hlinkClick r:id="rId3"/>
              </a:rPr>
              <a:t>https://fizipedia.bme.hu/index.php/Termodinamika_p%C3%A9ld%</a:t>
            </a:r>
          </a:p>
          <a:p>
            <a:pPr marL="0" marR="0">
              <a:lnSpc>
                <a:spcPts val="900"/>
              </a:lnSpc>
              <a:spcBef>
                <a:spcPts val="180"/>
              </a:spcBef>
              <a:spcAft>
                <a:spcPts val="0"/>
              </a:spcAft>
            </a:pPr>
            <a:r>
              <a:rPr dirty="0" sz="900" u="sng">
                <a:solidFill>
                  <a:srgbClr val="a6a6a6"/>
                </a:solidFill>
                <a:latin typeface="Calibri"/>
                <a:cs typeface="Calibri"/>
                <a:hlinkClick r:id="rId3"/>
              </a:rPr>
              <a:t>C3%A1k_-_%C3%81llapotv%C3%A1ltoz%C3%A1sok_diagramja</a:t>
            </a:r>
            <a:r>
              <a:rPr dirty="0" sz="900">
                <a:solidFill>
                  <a:srgbClr val="a6a6a6"/>
                </a:solidFill>
                <a:latin typeface="Calibri"/>
                <a:cs typeface="Calibri"/>
                <a:hlinkClick r:id="rId3"/>
              </a:rPr>
              <a:t>i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197375" y="6204887"/>
            <a:ext cx="392579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BME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TTK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Emelt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Fizika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Érettségifelkészítő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2022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09493"/>
            <a:ext cx="415535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Elméleti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bevezető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906467" y="584611"/>
            <a:ext cx="1619198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140-141.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97375" y="6204887"/>
            <a:ext cx="392579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BME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TTK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Emelt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Fizika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Érettségifelkészítő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2022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09493"/>
            <a:ext cx="415535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Elméleti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bevezető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317014" y="598256"/>
            <a:ext cx="1202232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137.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75928" y="5669782"/>
            <a:ext cx="3024466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>
                <a:solidFill>
                  <a:srgbClr val="a6a6a6"/>
                </a:solidFill>
                <a:latin typeface="Calibri"/>
                <a:cs typeface="Calibri"/>
              </a:rPr>
              <a:t>https://utvonal.tepleev.ru/parolgas-endoterm-vagy-exoterm/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197375" y="6204887"/>
            <a:ext cx="392579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BME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TTK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Emelt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Fizika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Érettségifelkészítő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2022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cstate="print" r:embed="rId2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29640" y="509493"/>
            <a:ext cx="4155354" cy="5969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4400"/>
              </a:lnSpc>
              <a:spcBef>
                <a:spcPts val="0"/>
              </a:spcBef>
              <a:spcAft>
                <a:spcPts val="0"/>
              </a:spcAft>
            </a:pP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Elméleti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 </a:t>
            </a:r>
            <a:r>
              <a:rPr dirty="0" sz="4400">
                <a:solidFill>
                  <a:srgbClr val="000000"/>
                </a:solidFill>
                <a:latin typeface="OIFFFJ+Calibri-Light"/>
                <a:cs typeface="OIFFFJ+Calibri-Light"/>
              </a:rPr>
              <a:t>bevezető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097779" y="661290"/>
            <a:ext cx="3509516" cy="2895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u="sng">
                <a:solidFill>
                  <a:srgbClr val="a6a6a6"/>
                </a:solidFill>
                <a:latin typeface="Calibri"/>
                <a:cs typeface="Calibri"/>
                <a:hlinkClick r:id="rId3"/>
              </a:rPr>
              <a:t>https://tudasbazis.sulinet.hu/hu/termeszettudomanyok/fizika/fizika-10-</a:t>
            </a:r>
          </a:p>
          <a:p>
            <a:pPr marL="0" marR="0">
              <a:lnSpc>
                <a:spcPts val="900"/>
              </a:lnSpc>
              <a:spcBef>
                <a:spcPts val="179"/>
              </a:spcBef>
              <a:spcAft>
                <a:spcPts val="0"/>
              </a:spcAft>
            </a:pPr>
            <a:r>
              <a:rPr dirty="0" sz="900" u="sng">
                <a:solidFill>
                  <a:srgbClr val="a6a6a6"/>
                </a:solidFill>
                <a:latin typeface="Calibri"/>
                <a:cs typeface="Calibri"/>
                <a:hlinkClick r:id="rId3"/>
              </a:rPr>
              <a:t>evfolyam/folyadekok-hotagulasa/a-viz-kiveteles-hotagulasi-viselkedese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839227" y="661290"/>
            <a:ext cx="2948229" cy="28955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900"/>
              </a:lnSpc>
              <a:spcBef>
                <a:spcPts val="0"/>
              </a:spcBef>
              <a:spcAft>
                <a:spcPts val="0"/>
              </a:spcAft>
            </a:pPr>
            <a:r>
              <a:rPr dirty="0" sz="900" u="sng">
                <a:solidFill>
                  <a:srgbClr val="a6a6a6"/>
                </a:solidFill>
                <a:latin typeface="Calibri"/>
                <a:cs typeface="Calibri"/>
                <a:hlinkClick r:id="rId4"/>
              </a:rPr>
              <a:t>https://www.wtamu.edu/~cbaird/sq/2013/12/05/why-does</a:t>
            </a:r>
          </a:p>
          <a:p>
            <a:pPr marL="0" marR="0">
              <a:lnSpc>
                <a:spcPts val="900"/>
              </a:lnSpc>
              <a:spcBef>
                <a:spcPts val="179"/>
              </a:spcBef>
              <a:spcAft>
                <a:spcPts val="0"/>
              </a:spcAft>
            </a:pPr>
            <a:r>
              <a:rPr dirty="0" sz="900" u="sng">
                <a:solidFill>
                  <a:srgbClr val="a6a6a6"/>
                </a:solidFill>
                <a:latin typeface="Calibri"/>
                <a:cs typeface="Calibri"/>
                <a:hlinkClick r:id="rId4"/>
              </a:rPr>
              <a:t>-ice-form-on-the-top-of-a-lake/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942942" y="5582845"/>
            <a:ext cx="1202232" cy="266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NFT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143.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000000"/>
                </a:solidFill>
                <a:latin typeface="Calibri"/>
                <a:cs typeface="Calibri"/>
              </a:rPr>
              <a:t>o.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197375" y="6204887"/>
            <a:ext cx="3925790" cy="241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BME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TTK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Emelt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Fizika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Érettségifelkészítő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 </a:t>
            </a:r>
            <a:r>
              <a:rPr dirty="0" sz="1600">
                <a:solidFill>
                  <a:srgbClr val="808080"/>
                </a:solidFill>
                <a:latin typeface="Calibri"/>
                <a:cs typeface="Calibri"/>
              </a:rPr>
              <a:t>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resentationFormat>On-screen Show (4:3)</PresentationFormat>
  <ScaleCrop>false</ScaleCrop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revision>1</cp:revision>
  <dcterms:modified xsi:type="dcterms:W3CDTF">2022-03-15T11:12:36-05:00</dcterms:modified>
</cp:coreProperties>
</file>