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" roundtripDataSignature="AMtx7mibQIa8EGNjfMXKeXRfs36jcEe8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568577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28734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3754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560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64909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8925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21a12201e6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121a12201e6_0_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g121a12201e6_0_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hu-HU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61176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21a12201e6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121a12201e6_0_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g121a12201e6_0_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hu-HU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641967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1436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dia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 és függőleges szöveg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cxnSp>
        <p:nvCxnSpPr>
          <p:cNvPr id="87" name="Google Shape;87;p17"/>
          <p:cNvCxnSpPr/>
          <p:nvPr/>
        </p:nvCxnSpPr>
        <p:spPr>
          <a:xfrm>
            <a:off x="838200" y="1695630"/>
            <a:ext cx="10515600" cy="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üggőleges cím és szöveg" type="vertTitleAndTx">
  <p:cSld name="VERTICAL_TITLE_AND_VERTICAL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 és tartalom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9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body" idx="1"/>
          </p:nvPr>
        </p:nvSpPr>
        <p:spPr>
          <a:xfrm>
            <a:off x="838200" y="1367164"/>
            <a:ext cx="10515600" cy="4809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cxnSp>
        <p:nvCxnSpPr>
          <p:cNvPr id="30" name="Google Shape;30;p9"/>
          <p:cNvCxnSpPr/>
          <p:nvPr/>
        </p:nvCxnSpPr>
        <p:spPr>
          <a:xfrm>
            <a:off x="838200" y="1162967"/>
            <a:ext cx="10515600" cy="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zakaszfejléc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tartalomrész">
  <p:cSld name="2 tartalomrész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838200" y="1313895"/>
            <a:ext cx="5181600" cy="4863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6172200" y="1313895"/>
            <a:ext cx="5181600" cy="4863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44" name="Google Shape;44;p11"/>
          <p:cNvCxnSpPr/>
          <p:nvPr/>
        </p:nvCxnSpPr>
        <p:spPr>
          <a:xfrm>
            <a:off x="838200" y="1162967"/>
            <a:ext cx="10515600" cy="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Összehasonlítás">
  <p:cSld name="Összehasonlítá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body" idx="1"/>
          </p:nvPr>
        </p:nvSpPr>
        <p:spPr>
          <a:xfrm>
            <a:off x="838200" y="1320785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body" idx="2"/>
          </p:nvPr>
        </p:nvSpPr>
        <p:spPr>
          <a:xfrm>
            <a:off x="839788" y="2175033"/>
            <a:ext cx="5157787" cy="4014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body" idx="3"/>
          </p:nvPr>
        </p:nvSpPr>
        <p:spPr>
          <a:xfrm>
            <a:off x="6170612" y="1320785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4"/>
          </p:nvPr>
        </p:nvSpPr>
        <p:spPr>
          <a:xfrm>
            <a:off x="6172200" y="2175033"/>
            <a:ext cx="5183188" cy="4014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54" name="Google Shape;54;p12"/>
          <p:cNvCxnSpPr/>
          <p:nvPr/>
        </p:nvCxnSpPr>
        <p:spPr>
          <a:xfrm>
            <a:off x="838200" y="1162967"/>
            <a:ext cx="10515600" cy="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sak cím">
  <p:cSld name="Csak cím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60" name="Google Shape;60;p13"/>
          <p:cNvCxnSpPr/>
          <p:nvPr/>
        </p:nvCxnSpPr>
        <p:spPr>
          <a:xfrm>
            <a:off x="838200" y="1162967"/>
            <a:ext cx="10515600" cy="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Üres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rtalomrész képaláírással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cxnSp>
        <p:nvCxnSpPr>
          <p:cNvPr id="72" name="Google Shape;72;p15"/>
          <p:cNvCxnSpPr/>
          <p:nvPr/>
        </p:nvCxnSpPr>
        <p:spPr>
          <a:xfrm>
            <a:off x="838200" y="2057400"/>
            <a:ext cx="3933825" cy="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ép képaláírással" type="picTx">
  <p:cSld name="PICTURE_WITH_CAPTION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cxnSp>
        <p:nvCxnSpPr>
          <p:cNvPr id="80" name="Google Shape;80;p16"/>
          <p:cNvCxnSpPr/>
          <p:nvPr/>
        </p:nvCxnSpPr>
        <p:spPr>
          <a:xfrm>
            <a:off x="838200" y="2057400"/>
            <a:ext cx="3933825" cy="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pic>
        <p:nvPicPr>
          <p:cNvPr id="15" name="Google Shape;15;p7"/>
          <p:cNvPicPr preferRelativeResize="0"/>
          <p:nvPr/>
        </p:nvPicPr>
        <p:blipFill rotWithShape="1">
          <a:blip r:embed="rId13">
            <a:alphaModFix amt="70000"/>
          </a:blip>
          <a:srcRect/>
          <a:stretch/>
        </p:blipFill>
        <p:spPr>
          <a:xfrm>
            <a:off x="10626776" y="5922687"/>
            <a:ext cx="735925" cy="735925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7"/>
          <p:cNvSpPr txBox="1"/>
          <p:nvPr/>
        </p:nvSpPr>
        <p:spPr>
          <a:xfrm>
            <a:off x="4105936" y="6121372"/>
            <a:ext cx="398012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BME TTK Emelt Fizika Érettségifelkészítő 2022</a:t>
            </a:r>
            <a:endParaRPr sz="16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Google Shape;17;p7"/>
          <p:cNvPicPr preferRelativeResize="0"/>
          <p:nvPr/>
        </p:nvPicPr>
        <p:blipFill rotWithShape="1">
          <a:blip r:embed="rId14">
            <a:alphaModFix amt="70000"/>
          </a:blip>
          <a:srcRect/>
          <a:stretch/>
        </p:blipFill>
        <p:spPr>
          <a:xfrm>
            <a:off x="838200" y="5991641"/>
            <a:ext cx="2117459" cy="59801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"/>
          <p:cNvSpPr txBox="1">
            <a:spLocks noGrp="1"/>
          </p:cNvSpPr>
          <p:nvPr>
            <p:ph type="ctrTitle"/>
          </p:nvPr>
        </p:nvSpPr>
        <p:spPr>
          <a:xfrm>
            <a:off x="1523999" y="337445"/>
            <a:ext cx="9144000" cy="3009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hu-HU"/>
              <a:t>BME TTK</a:t>
            </a:r>
            <a:br>
              <a:rPr lang="hu-HU"/>
            </a:br>
            <a:r>
              <a:rPr lang="hu-HU">
                <a:solidFill>
                  <a:srgbClr val="0070C0"/>
                </a:solidFill>
              </a:rPr>
              <a:t>Emelt Fizika</a:t>
            </a:r>
            <a:br>
              <a:rPr lang="hu-HU">
                <a:solidFill>
                  <a:srgbClr val="0070C0"/>
                </a:solidFill>
              </a:rPr>
            </a:br>
            <a:r>
              <a:rPr lang="hu-HU"/>
              <a:t>Érettségi felkészítő 2022</a:t>
            </a:r>
            <a:endParaRPr/>
          </a:p>
        </p:txBody>
      </p:sp>
      <p:sp>
        <p:nvSpPr>
          <p:cNvPr id="100" name="Google Shape;100;p1"/>
          <p:cNvSpPr txBox="1">
            <a:spLocks noGrp="1"/>
          </p:cNvSpPr>
          <p:nvPr>
            <p:ph type="subTitle" idx="1"/>
          </p:nvPr>
        </p:nvSpPr>
        <p:spPr>
          <a:xfrm>
            <a:off x="3286812" y="5889458"/>
            <a:ext cx="5618375" cy="82242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hu-HU" sz="2000"/>
              <a:t>Sájerman Klára</a:t>
            </a:r>
            <a:endParaRPr sz="200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hu-HU" sz="2000"/>
              <a:t>BME Fizika BSc</a:t>
            </a:r>
            <a:endParaRPr sz="2000"/>
          </a:p>
        </p:txBody>
      </p:sp>
      <p:sp>
        <p:nvSpPr>
          <p:cNvPr id="101" name="Google Shape;101;p1"/>
          <p:cNvSpPr txBox="1"/>
          <p:nvPr/>
        </p:nvSpPr>
        <p:spPr>
          <a:xfrm>
            <a:off x="1523999" y="4156572"/>
            <a:ext cx="9144000" cy="922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hu-HU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VIII. Alkalom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hu-HU" sz="3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Munka, energia, teljesítmény, megmaradási törvények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hu-HU"/>
              <a:t>Elméleti bevezető</a:t>
            </a:r>
            <a:endParaRPr/>
          </a:p>
        </p:txBody>
      </p:sp>
      <p:sp>
        <p:nvSpPr>
          <p:cNvPr id="107" name="Google Shape;107;p2"/>
          <p:cNvSpPr txBox="1">
            <a:spLocks noGrp="1"/>
          </p:cNvSpPr>
          <p:nvPr>
            <p:ph type="body" idx="1"/>
          </p:nvPr>
        </p:nvSpPr>
        <p:spPr>
          <a:xfrm>
            <a:off x="838200" y="1367164"/>
            <a:ext cx="10515600" cy="4809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u-HU"/>
              <a:t>Ajánlott irodalom: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/>
              <a:t>Halász Tibor, Jurisits József, Szűcs: Fizika 11-12. - Közép- és emelt szintű érettségire készülőknek (szóbelire)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/>
              <a:t>Dr. Halász Tibor: Érettségi témakörök vázlata fizikából (közép- és emelt szinten)  (szóbelire)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/>
              <a:t>Dér János, Radnai Gyula, Soós Károly: Fizikai feladatok I. (feladatok)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/>
              <a:t>Dér János, Radnai Gyula, Soós Károly: Fizikai feladatok II. (feladatok)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/>
              <a:t>Dr. Mező Tamás, Dr. Nagy Anett: Érettségi mintafeladatsorok fizikából (teljes feladatsor)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/>
              <a:t>Holics László: Fizika összefoglaló (komplex összefoglaló)</a:t>
            </a:r>
            <a:endParaRPr/>
          </a:p>
          <a:p>
            <a:pPr marL="68580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68580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45720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68580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hu-HU"/>
              <a:t>Elméleti Bevezető</a:t>
            </a:r>
            <a:endParaRPr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3" name="Google Shape;113;p3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838200" y="1367164"/>
                <a:ext cx="10515600" cy="4809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rmAutofit/>
              </a:bodyPr>
              <a:lstStyle/>
              <a:p>
                <a:pPr marL="0" lvl="0" indent="0" algn="l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3600"/>
                  <a:buNone/>
                </a:pPr>
                <a:r>
                  <a:rPr lang="hu-HU" sz="3600" dirty="0" smtClean="0"/>
                  <a:t>Munka, energia</a:t>
                </a:r>
                <a:endParaRPr lang="hu-HU" sz="3600" b="0" dirty="0"/>
              </a:p>
              <a:p>
                <a:pPr marL="228600" lvl="0" indent="-228600" algn="l" rtl="0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Char char="•"/>
                </a:pPr>
                <a:r>
                  <a:rPr lang="hu-HU" dirty="0"/>
                  <a:t>Ismétlés: erők, </a:t>
                </a:r>
                <a:r>
                  <a:rPr lang="hu-HU" dirty="0" err="1"/>
                  <a:t>erők</a:t>
                </a:r>
                <a:r>
                  <a:rPr lang="hu-HU" dirty="0"/>
                  <a:t> fajtái</a:t>
                </a:r>
              </a:p>
              <a:p>
                <a:pPr marL="228600" lvl="0" indent="-228600" algn="l" rtl="0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Char char="•"/>
                </a:pPr>
                <a:r>
                  <a:rPr lang="hu-HU" dirty="0"/>
                  <a:t>Definíció: munka az energiaátadás egy formája/ az energia munkavégző képesség  </a:t>
                </a:r>
                <a14:m>
                  <m:oMath xmlns:m="http://schemas.openxmlformats.org/officeDocument/2006/math"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sz="2400" b="1" i="1" smtClean="0">
                        <a:latin typeface="Cambria Math" panose="02040503050406030204" pitchFamily="18" charset="0"/>
                      </a:rPr>
                      <m:t>𝑭</m:t>
                    </m:r>
                    <m:r>
                      <a:rPr lang="hu-HU" sz="2400" b="1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hu-HU" sz="2400" b="1" i="1" smtClean="0">
                        <a:latin typeface="Cambria Math" panose="02040503050406030204" pitchFamily="18" charset="0"/>
                      </a:rPr>
                      <m:t>𝒔</m:t>
                    </m:r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m:rPr>
                        <m:sty m:val="p"/>
                      </m:rPr>
                      <a:rPr lang="hu-HU" sz="2400" b="0" i="1" smtClean="0">
                        <a:latin typeface="Cambria Math" panose="02040503050406030204" pitchFamily="18" charset="0"/>
                      </a:rPr>
                      <m:t>co</m:t>
                    </m:r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endParaRPr lang="hu-HU" sz="2400" dirty="0"/>
              </a:p>
              <a:p>
                <a:pPr marL="228600" lvl="0" indent="-228600">
                  <a:buSzPts val="2800"/>
                </a:pPr>
                <a:r>
                  <a:rPr lang="hu-HU" dirty="0"/>
                  <a:t> Munka: “út-erő grafikon görbe alatti </a:t>
                </a:r>
                <a:r>
                  <a:rPr lang="hu-HU" dirty="0" smtClean="0"/>
                  <a:t>területe”</a:t>
                </a:r>
                <a:r>
                  <a:rPr lang="hu-HU" dirty="0" smtClean="0"/>
                  <a:t> </a:t>
                </a:r>
                <a14:m>
                  <m:oMath xmlns:m="http://schemas.openxmlformats.org/officeDocument/2006/math"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hu-HU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hu-HU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brk m:alnAt="23"/>
                          </m:rPr>
                          <a:rPr lang="hu-HU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hu-HU" sz="2400" b="0" i="0" smtClean="0">
                                <a:latin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hu-HU" dirty="0"/>
              </a:p>
              <a:p>
                <a:pPr marL="228600" lvl="0" indent="-228600" algn="l" rtl="0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Char char="•"/>
                </a:pPr>
                <a:r>
                  <a:rPr lang="hu-HU" dirty="0" smtClean="0"/>
                  <a:t>Munkatétel </a:t>
                </a:r>
                <a:r>
                  <a:rPr lang="hu-HU" dirty="0"/>
                  <a:t>(pl.: helyzeti energia = a munka, amelyet a gravitációs mező ellenében végzünk mikor a testet az adott magasságba </a:t>
                </a:r>
                <a:r>
                  <a:rPr lang="hu-HU" dirty="0" smtClean="0"/>
                  <a:t>emelünk)</a:t>
                </a:r>
                <a14:m>
                  <m:oMath xmlns:m="http://schemas.openxmlformats.org/officeDocument/2006/math">
                    <m:r>
                      <a:rPr lang="hu-HU" sz="2400" b="0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m:rPr>
                        <m:sty m:val="p"/>
                      </m:rPr>
                      <a:rPr lang="hu-HU" sz="2400" b="0" i="0" smtClean="0">
                        <a:latin typeface="Cambria Math" panose="02040503050406030204" pitchFamily="18" charset="0"/>
                      </a:rPr>
                      <m:t>Δ</m:t>
                    </m:r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= </m:t>
                    </m:r>
                    <m:nary>
                      <m:naryPr>
                        <m:chr m:val="∑"/>
                        <m:supHide m:val="on"/>
                        <m:ctrlPr>
                          <a:rPr lang="hu-HU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hu-HU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hu-HU" dirty="0"/>
              </a:p>
              <a:p>
                <a:pPr marL="0" lvl="0" indent="0" algn="l" rtl="0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None/>
                </a:pPr>
                <a:endParaRPr lang="hu-HU" dirty="0"/>
              </a:p>
              <a:p>
                <a:pPr marL="228600" lvl="0" indent="-50800" algn="l" rtl="0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None/>
                </a:pPr>
                <a:endParaRPr b="0" dirty="0"/>
              </a:p>
            </p:txBody>
          </p:sp>
        </mc:Choice>
        <mc:Fallback>
          <p:sp>
            <p:nvSpPr>
              <p:cNvPr id="113" name="Google Shape;113;p3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8200" y="1367164"/>
                <a:ext cx="10515600" cy="4809900"/>
              </a:xfrm>
              <a:prstGeom prst="rect">
                <a:avLst/>
              </a:prstGeom>
              <a:blipFill rotWithShape="0">
                <a:blip r:embed="rId3"/>
                <a:stretch>
                  <a:fillRect l="-1797" t="-304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hu-HU"/>
              <a:t>Elméleti Bevezető</a:t>
            </a:r>
            <a:endParaRPr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9" name="Google Shape;119;p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838200" y="1367164"/>
                <a:ext cx="10515600" cy="48097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rmAutofit/>
              </a:bodyPr>
              <a:lstStyle/>
              <a:p>
                <a:pPr marL="0" lvl="0" indent="0" algn="l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3600"/>
                  <a:buNone/>
                </a:pPr>
                <a:r>
                  <a:rPr lang="hu-HU" sz="3600" dirty="0" smtClean="0"/>
                  <a:t>Energia fajtái</a:t>
                </a:r>
                <a:r>
                  <a:rPr lang="hu-HU" sz="3600" b="0" dirty="0"/>
                  <a:t>:</a:t>
                </a:r>
                <a:endParaRPr lang="hu-HU" sz="3600" dirty="0"/>
              </a:p>
              <a:p>
                <a:pPr marL="228600" lvl="0" indent="-228600" algn="l" rtl="0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SzPts val="1800"/>
                  <a:buChar char="●"/>
                </a:pPr>
                <a:r>
                  <a:rPr lang="hu-HU" dirty="0"/>
                  <a:t>Helyzeti energia a Föld nehézségi </a:t>
                </a:r>
                <a:r>
                  <a:rPr lang="hu-HU" dirty="0" smtClean="0"/>
                  <a:t>erőterében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𝑚𝑔</m:t>
                    </m:r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ar-AE" dirty="0"/>
              </a:p>
              <a:p>
                <a:pPr marL="228600" lvl="0" indent="-228600" algn="l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SzPts val="1800"/>
                  <a:buChar char="●"/>
                </a:pPr>
                <a:r>
                  <a:rPr lang="hu-HU" dirty="0"/>
                  <a:t>Helyzeti energia a Föld gravitációs </a:t>
                </a:r>
                <a:r>
                  <a:rPr lang="hu-HU" dirty="0" smtClean="0"/>
                  <a:t>terében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𝑔𝑟𝑎𝑣</m:t>
                        </m:r>
                      </m:sub>
                    </m:sSub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𝛾</m:t>
                    </m:r>
                    <m:f>
                      <m:fPr>
                        <m:ctrlPr>
                          <a:rPr lang="hu-HU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𝑀𝑚</m:t>
                        </m:r>
                      </m:num>
                      <m:den>
                        <m:sSub>
                          <m:sSubPr>
                            <m:ctrlP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endParaRPr lang="hu-HU" dirty="0"/>
              </a:p>
              <a:p>
                <a:pPr marL="228600" lvl="0" indent="-228600" algn="l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SzPts val="1800"/>
                  <a:buChar char="●"/>
                </a:pPr>
                <a:r>
                  <a:rPr lang="hu-HU" dirty="0"/>
                  <a:t>Kinetikus (mozgási energia</a:t>
                </a:r>
                <a:r>
                  <a:rPr lang="hu-HU" dirty="0" smtClean="0"/>
                  <a:t>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𝑘𝑖𝑛</m:t>
                        </m:r>
                      </m:sub>
                    </m:sSub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m:rPr>
                        <m:sty m:val="p"/>
                      </m:rPr>
                      <a:rPr lang="hu-HU" sz="2400" b="0" i="0" smtClean="0">
                        <a:latin typeface="Cambria Math" panose="02040503050406030204" pitchFamily="18" charset="0"/>
                      </a:rPr>
                      <m:t>m</m:t>
                    </m:r>
                    <m:sSup>
                      <m:sSupPr>
                        <m:ctrlPr>
                          <a:rPr lang="hu-HU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hu-HU" dirty="0"/>
              </a:p>
              <a:p>
                <a:pPr marL="228600" lvl="0" indent="-228600" algn="l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SzPts val="1800"/>
                  <a:buChar char="●"/>
                </a:pPr>
                <a:r>
                  <a:rPr lang="hu-HU" dirty="0"/>
                  <a:t>Rugó </a:t>
                </a:r>
                <a:r>
                  <a:rPr lang="hu-HU" dirty="0" smtClean="0"/>
                  <a:t>energia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r>
                      <a:rPr lang="hu-HU" sz="24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m:rPr>
                        <m:sty m:val="p"/>
                      </m:rPr>
                      <a:rPr lang="hu-HU" sz="2400" b="0" i="0" smtClean="0">
                        <a:latin typeface="Cambria Math" panose="02040503050406030204" pitchFamily="18" charset="0"/>
                      </a:rPr>
                      <m:t>D</m:t>
                    </m:r>
                    <m:sSup>
                      <m:sSupPr>
                        <m:ctrlPr>
                          <a:rPr lang="hu-HU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hu-HU" dirty="0"/>
              </a:p>
              <a:p>
                <a:pPr marL="228600" lvl="0" indent="-228600" algn="l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SzPts val="1800"/>
                  <a:buChar char="●"/>
                </a:pPr>
                <a:r>
                  <a:rPr lang="hu-HU" dirty="0"/>
                  <a:t>Forgási energia, tehetetlenségi </a:t>
                </a:r>
                <a:r>
                  <a:rPr lang="hu-HU" dirty="0" smtClean="0"/>
                  <a:t>nyomaték</a:t>
                </a:r>
                <a:endParaRPr lang="hu-HU" dirty="0"/>
              </a:p>
              <a:p>
                <a:pPr marL="800100" lvl="1">
                  <a:spcBef>
                    <a:spcPts val="0"/>
                  </a:spcBef>
                  <a:buFont typeface="Courier New" panose="02070309020205020404" pitchFamily="49" charset="0"/>
                  <a:buChar char="o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20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sub>
                    </m:sSub>
                    <m:r>
                      <a:rPr lang="hu-HU" sz="20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u-HU" sz="20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m:rPr>
                        <m:sty m:val="p"/>
                      </m:rPr>
                      <a:rPr lang="hu-HU" sz="2000" b="0" i="0" smtClean="0">
                        <a:latin typeface="Cambria Math" panose="02040503050406030204" pitchFamily="18" charset="0"/>
                      </a:rPr>
                      <m:t>Θ</m:t>
                    </m:r>
                    <m:sSup>
                      <m:sSup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p>
                        <m:r>
                          <a:rPr lang="hu-HU" sz="2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hu-HU" dirty="0" smtClean="0"/>
              </a:p>
              <a:p>
                <a:pPr marL="800100" lvl="1">
                  <a:spcBef>
                    <a:spcPts val="0"/>
                  </a:spcBef>
                  <a:buFont typeface="Courier New" panose="02070309020205020404" pitchFamily="49" charset="0"/>
                  <a:buChar char="o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hu-HU" sz="20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hu-HU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hu-HU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hu-HU" sz="2000" dirty="0" smtClean="0"/>
                  <a:t>- körhenger</a:t>
                </a:r>
              </a:p>
              <a:p>
                <a:pPr marL="800100" lvl="1">
                  <a:spcBef>
                    <a:spcPts val="0"/>
                  </a:spcBef>
                  <a:buFont typeface="Courier New" panose="02070309020205020404" pitchFamily="49" charset="0"/>
                  <a:buChar char="o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hu-HU" sz="2000">
                        <a:latin typeface="Cambria Math" panose="02040503050406030204" pitchFamily="18" charset="0"/>
                      </a:rPr>
                      <m:t>Θ</m:t>
                    </m:r>
                    <m:r>
                      <a:rPr lang="hu-HU" sz="2000" i="1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hu-HU" sz="2000" i="1"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hu-HU" sz="2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hu-HU" sz="2000" dirty="0" smtClean="0"/>
                  <a:t>- kocka</a:t>
                </a:r>
              </a:p>
              <a:p>
                <a:pPr marL="800100" lvl="1">
                  <a:spcBef>
                    <a:spcPts val="0"/>
                  </a:spcBef>
                  <a:buFont typeface="Courier New" panose="02070309020205020404" pitchFamily="49" charset="0"/>
                  <a:buChar char="o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hu-HU" sz="2000">
                        <a:latin typeface="Cambria Math" panose="02040503050406030204" pitchFamily="18" charset="0"/>
                      </a:rPr>
                      <m:t>Θ</m:t>
                    </m:r>
                    <m:r>
                      <a:rPr lang="hu-HU" sz="2000" i="1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hu-HU" sz="2000" i="1"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sz="20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hu-HU" sz="2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hu-HU" sz="2000" dirty="0" smtClean="0"/>
                  <a:t>- gömb</a:t>
                </a:r>
                <a:endParaRPr lang="hu-HU" sz="2000" dirty="0"/>
              </a:p>
              <a:p>
                <a:pPr marL="800100" lvl="1">
                  <a:spcBef>
                    <a:spcPts val="0"/>
                  </a:spcBef>
                  <a:buFont typeface="Courier New" panose="02070309020205020404" pitchFamily="49" charset="0"/>
                  <a:buChar char="o"/>
                </a:pPr>
                <a:endParaRPr lang="hu-HU" sz="2000" dirty="0"/>
              </a:p>
              <a:p>
                <a:pPr marL="800100" lvl="1">
                  <a:spcBef>
                    <a:spcPts val="0"/>
                  </a:spcBef>
                  <a:buFont typeface="Courier New" panose="02070309020205020404" pitchFamily="49" charset="0"/>
                  <a:buChar char="o"/>
                </a:pPr>
                <a:endParaRPr lang="hu-HU" dirty="0"/>
              </a:p>
            </p:txBody>
          </p:sp>
        </mc:Choice>
        <mc:Fallback>
          <p:sp>
            <p:nvSpPr>
              <p:cNvPr id="119" name="Google Shape;119;p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8200" y="1367164"/>
                <a:ext cx="10515600" cy="4809798"/>
              </a:xfrm>
              <a:prstGeom prst="rect">
                <a:avLst/>
              </a:prstGeom>
              <a:blipFill rotWithShape="0">
                <a:blip r:embed="rId3"/>
                <a:stretch>
                  <a:fillRect l="-1797" t="-304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hu-HU"/>
              <a:t>Elméleti Bevezető</a:t>
            </a:r>
            <a:endParaRPr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8" name="Google Shape;128;p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838200" y="1367164"/>
                <a:ext cx="10515600" cy="48097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rmAutofit/>
              </a:bodyPr>
              <a:lstStyle/>
              <a:p>
                <a:pPr marL="457200" lvl="0" indent="-342900" algn="l" rtl="0">
                  <a:spcBef>
                    <a:spcPts val="1000"/>
                  </a:spcBef>
                  <a:spcAft>
                    <a:spcPts val="0"/>
                  </a:spcAft>
                  <a:buSzPts val="1800"/>
                  <a:buChar char="●"/>
                </a:pPr>
                <a:r>
                  <a:rPr lang="hu-HU" dirty="0" smtClean="0"/>
                  <a:t>Munkatétel</a:t>
                </a:r>
              </a:p>
              <a:p>
                <a:pPr lvl="1">
                  <a:spcBef>
                    <a:spcPts val="0"/>
                  </a:spcBef>
                  <a:buChar char="○"/>
                </a:pPr>
                <a:r>
                  <a:rPr lang="hu-HU" dirty="0"/>
                  <a:t>A test energiájának megváltozása egyenlő a testre ható erők munkájának </a:t>
                </a:r>
                <a:r>
                  <a:rPr lang="hu-HU" dirty="0" smtClean="0"/>
                  <a:t>összegével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>
                        <a:latin typeface="Cambria Math" panose="02040503050406030204" pitchFamily="18" charset="0"/>
                      </a:rPr>
                      <m:t>Δ</m:t>
                    </m:r>
                    <m:r>
                      <a:rPr lang="el-GR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l-GR" i="1">
                        <a:latin typeface="Cambria Math" panose="02040503050406030204" pitchFamily="18" charset="0"/>
                      </a:rPr>
                      <m:t>= </m:t>
                    </m:r>
                    <m:nary>
                      <m:naryPr>
                        <m:chr m:val="∑"/>
                        <m:sup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ar-AE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ar-AE" dirty="0"/>
              </a:p>
              <a:p>
                <a:pPr marL="914400" lvl="1" indent="-342900" algn="l" rtl="0">
                  <a:spcBef>
                    <a:spcPts val="0"/>
                  </a:spcBef>
                  <a:spcAft>
                    <a:spcPts val="0"/>
                  </a:spcAft>
                  <a:buSzPts val="1800"/>
                  <a:buChar char="○"/>
                </a:pPr>
                <a:r>
                  <a:rPr lang="hu-HU" dirty="0"/>
                  <a:t>Példa</a:t>
                </a:r>
              </a:p>
              <a:p>
                <a:pPr marL="457200" lvl="0" indent="-342900" algn="l" rtl="0">
                  <a:spcBef>
                    <a:spcPts val="0"/>
                  </a:spcBef>
                  <a:spcAft>
                    <a:spcPts val="0"/>
                  </a:spcAft>
                  <a:buSzPts val="1800"/>
                  <a:buChar char="●"/>
                </a:pPr>
                <a:r>
                  <a:rPr lang="hu-HU" dirty="0" smtClean="0"/>
                  <a:t>Teljesítmény </a:t>
                </a:r>
                <a14:m>
                  <m:oMath xmlns:m="http://schemas.openxmlformats.org/officeDocument/2006/math"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hu-HU" dirty="0" smtClean="0"/>
              </a:p>
              <a:p>
                <a:pPr lvl="1">
                  <a:spcBef>
                    <a:spcPts val="0"/>
                  </a:spcBef>
                  <a:buFont typeface="Courier New" panose="02070309020205020404" pitchFamily="49" charset="0"/>
                  <a:buChar char="o"/>
                </a:pPr>
                <a:r>
                  <a:rPr lang="hu-HU" dirty="0" smtClean="0"/>
                  <a:t>Pillanatnyi teljesítmény: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𝑝𝑖𝑙𝑙</m:t>
                        </m:r>
                      </m:sub>
                    </m:sSub>
                    <m:r>
                      <a:rPr lang="hu-HU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b="1" i="1">
                        <a:latin typeface="Cambria Math" panose="02040503050406030204" pitchFamily="18" charset="0"/>
                      </a:rPr>
                      <m:t>𝑭</m:t>
                    </m:r>
                    <m:r>
                      <a:rPr lang="hu-HU" b="1" i="1">
                        <a:latin typeface="Cambria Math" panose="02040503050406030204" pitchFamily="18" charset="0"/>
                      </a:rPr>
                      <m:t>⋅</m:t>
                    </m:r>
                    <m:r>
                      <a:rPr lang="hu-HU" b="1" i="1" smtClean="0">
                        <a:latin typeface="Cambria Math" panose="02040503050406030204" pitchFamily="18" charset="0"/>
                      </a:rPr>
                      <m:t>𝒗</m:t>
                    </m:r>
                    <m:r>
                      <a:rPr lang="hu-HU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i="1">
                        <a:latin typeface="Cambria Math" panose="02040503050406030204" pitchFamily="18" charset="0"/>
                      </a:rPr>
                      <m:t>𝐹</m:t>
                    </m:r>
                    <m:r>
                      <a:rPr lang="hu-HU" i="1">
                        <a:latin typeface="Cambria Math" panose="02040503050406030204" pitchFamily="18" charset="0"/>
                      </a:rPr>
                      <m:t>⋅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hu-HU" i="1">
                        <a:latin typeface="Cambria Math" panose="02040503050406030204" pitchFamily="18" charset="0"/>
                      </a:rPr>
                      <m:t>⋅</m:t>
                    </m:r>
                    <m:r>
                      <m:rPr>
                        <m:sty m:val="p"/>
                      </m:rPr>
                      <a:rPr lang="hu-HU" i="1">
                        <a:latin typeface="Cambria Math" panose="02040503050406030204" pitchFamily="18" charset="0"/>
                      </a:rPr>
                      <m:t>co</m:t>
                    </m:r>
                    <m:r>
                      <a:rPr lang="hu-HU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hu-HU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endParaRPr lang="hu-HU" dirty="0"/>
              </a:p>
              <a:p>
                <a:pPr lvl="1">
                  <a:spcBef>
                    <a:spcPts val="0"/>
                  </a:spcBef>
                  <a:buFont typeface="Courier New" panose="02070309020205020404" pitchFamily="49" charset="0"/>
                  <a:buChar char="o"/>
                </a:pPr>
                <a:r>
                  <a:rPr lang="hu-HU" dirty="0" smtClean="0"/>
                  <a:t>Átlagteljesítmény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á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nary>
                      </m:den>
                    </m:f>
                  </m:oMath>
                </a14:m>
                <a:r>
                  <a:rPr lang="hu-HU" dirty="0"/>
                  <a:t>	</a:t>
                </a:r>
                <a:r>
                  <a:rPr lang="hu-HU" dirty="0" smtClean="0"/>
                  <a:t>	</a:t>
                </a:r>
                <a:r>
                  <a:rPr lang="hu-HU" dirty="0"/>
                  <a:t>	</a:t>
                </a:r>
                <a:endParaRPr lang="hu-HU" dirty="0"/>
              </a:p>
              <a:p>
                <a:pPr marL="457200" lvl="0" indent="-342900" algn="l" rtl="0">
                  <a:spcBef>
                    <a:spcPts val="0"/>
                  </a:spcBef>
                  <a:spcAft>
                    <a:spcPts val="0"/>
                  </a:spcAft>
                  <a:buSzPts val="1800"/>
                  <a:buChar char="●"/>
                </a:pPr>
                <a:r>
                  <a:rPr lang="hu-HU" dirty="0" smtClean="0"/>
                  <a:t>Hatásfok</a:t>
                </a:r>
              </a:p>
              <a:p>
                <a:pPr marL="114300" lvl="0" indent="0" algn="l" rtl="0">
                  <a:spcBef>
                    <a:spcPts val="0"/>
                  </a:spcBef>
                  <a:spcAft>
                    <a:spcPts val="0"/>
                  </a:spcAft>
                  <a:buSzPts val="1800"/>
                  <a:buNone/>
                </a:pPr>
                <a:r>
                  <a:rPr lang="hu-HU" dirty="0"/>
                  <a:t>	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𝜂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𝑎𝑠𝑧𝑛𝑜𝑠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𝑚𝑢𝑛𝑘𝑎</m:t>
                        </m:r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ö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𝑠𝑠𝑧𝑒𝑠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𝑚𝑢𝑛𝑘𝑎</m:t>
                        </m:r>
                      </m:den>
                    </m:f>
                  </m:oMath>
                </a14:m>
                <a:endParaRPr lang="hu-HU" dirty="0"/>
              </a:p>
              <a:p>
                <a:pPr marL="228600" lvl="0" indent="-50800" algn="l" rtl="0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None/>
                </a:pPr>
                <a:endParaRPr b="0" dirty="0"/>
              </a:p>
            </p:txBody>
          </p:sp>
        </mc:Choice>
        <mc:Fallback>
          <p:sp>
            <p:nvSpPr>
              <p:cNvPr id="128" name="Google Shape;128;p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8200" y="1367164"/>
                <a:ext cx="10515600" cy="480979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21a12201e6_0_2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9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/>
              <a:t>Megmaradási tételek</a:t>
            </a:r>
            <a:endParaRPr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7" name="Google Shape;137;g121a12201e6_0_2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838200" y="1367164"/>
                <a:ext cx="10515600" cy="4809900"/>
              </a:xfrm>
              <a:prstGeom prst="rect">
                <a:avLst/>
              </a:prstGeom>
            </p:spPr>
            <p:txBody>
              <a:bodyPr spcFirstLastPara="1" wrap="square" lIns="91425" tIns="45700" rIns="91425" bIns="45700" anchor="t" anchorCtr="0">
                <a:normAutofit/>
              </a:bodyPr>
              <a:lstStyle/>
              <a:p>
                <a:pPr marL="457200" lvl="0" indent="-342900" algn="l" rtl="0">
                  <a:spcBef>
                    <a:spcPts val="1000"/>
                  </a:spcBef>
                  <a:spcAft>
                    <a:spcPts val="0"/>
                  </a:spcAft>
                  <a:buSzPts val="1800"/>
                  <a:buChar char="●"/>
                </a:pPr>
                <a:r>
                  <a:rPr lang="hu-HU" dirty="0" smtClean="0"/>
                  <a:t>Impulzusmegmaradás</a:t>
                </a:r>
                <a:r>
                  <a:rPr lang="hu-HU" dirty="0"/>
                  <a:t>/</a:t>
                </a:r>
                <a:r>
                  <a:rPr lang="hu-HU" dirty="0" err="1"/>
                  <a:t>lendületmegmaradás</a:t>
                </a:r>
                <a:r>
                  <a:rPr lang="hu-HU" dirty="0"/>
                  <a:t>:</a:t>
                </a:r>
              </a:p>
              <a:p>
                <a:pPr lvl="1">
                  <a:spcBef>
                    <a:spcPts val="0"/>
                  </a:spcBef>
                  <a:buChar char="○"/>
                </a:pPr>
                <a:r>
                  <a:rPr lang="hu-HU" dirty="0"/>
                  <a:t>Zárt rendszer lendülete </a:t>
                </a:r>
                <a:r>
                  <a:rPr lang="hu-HU" dirty="0" smtClean="0"/>
                  <a:t>állandó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hu-HU" b="0" i="0" smtClean="0">
                        <a:latin typeface="Cambria Math" panose="02040503050406030204" pitchFamily="18" charset="0"/>
                      </a:rPr>
                      <m:t>I</m:t>
                    </m:r>
                    <m:r>
                      <a:rPr lang="hu-HU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ar-AE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ar-AE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brk m:alnAt="23"/>
                          </m:rPr>
                          <a:rPr lang="ar-A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ar-AE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b="1" i="1" smtClean="0">
                                <a:latin typeface="Cambria Math" panose="02040503050406030204" pitchFamily="18" charset="0"/>
                              </a:rPr>
                              <m:t>𝒗</m:t>
                            </m:r>
                          </m:e>
                          <m:sub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hu-HU" dirty="0" smtClean="0"/>
                  <a:t>, ha</a:t>
                </a:r>
                <a14:m>
                  <m:oMath xmlns:m="http://schemas.openxmlformats.org/officeDocument/2006/math">
                    <m:r>
                      <a:rPr lang="hu-HU" b="0" i="0" smtClean="0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hu-HU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hu-HU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nary>
                  </m:oMath>
                </a14:m>
                <a:endParaRPr lang="hu-HU" dirty="0" smtClean="0"/>
              </a:p>
              <a:p>
                <a:pPr marL="571500" lvl="1" indent="0">
                  <a:spcBef>
                    <a:spcPts val="0"/>
                  </a:spcBef>
                  <a:buNone/>
                </a:pPr>
                <a:r>
                  <a:rPr lang="hu-HU" dirty="0"/>
                  <a:t>a</a:t>
                </a:r>
                <a:r>
                  <a:rPr lang="hu-HU" dirty="0" smtClean="0"/>
                  <a:t>zaz: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1" i="1"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1" i="1"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1" i="1"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hu-HU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  <m:sub>
                        <m:r>
                          <a:rPr lang="hu-HU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hu-HU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hu-HU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  <m:sub>
                        <m:r>
                          <a:rPr lang="hu-HU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hu-HU" i="1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hu-HU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  <m:sub>
                        <m:r>
                          <a:rPr lang="hu-HU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ar-AE" dirty="0"/>
              </a:p>
              <a:p>
                <a:pPr marL="914400" lvl="1" indent="-342900" algn="l" rtl="0">
                  <a:spcBef>
                    <a:spcPts val="0"/>
                  </a:spcBef>
                  <a:spcAft>
                    <a:spcPts val="0"/>
                  </a:spcAft>
                  <a:buSzPts val="1800"/>
                  <a:buChar char="○"/>
                </a:pPr>
                <a:endParaRPr lang="ar-AE" dirty="0"/>
              </a:p>
              <a:p>
                <a:pPr marL="457200" lvl="0" indent="-342900" algn="l" rtl="0">
                  <a:spcBef>
                    <a:spcPts val="0"/>
                  </a:spcBef>
                  <a:spcAft>
                    <a:spcPts val="0"/>
                  </a:spcAft>
                  <a:buSzPts val="1800"/>
                  <a:buChar char="●"/>
                </a:pPr>
                <a:r>
                  <a:rPr lang="hu-HU" dirty="0" err="1"/>
                  <a:t>Energiamegmaradás</a:t>
                </a:r>
                <a:r>
                  <a:rPr lang="hu-HU" dirty="0"/>
                  <a:t>:</a:t>
                </a:r>
              </a:p>
              <a:p>
                <a:pPr marL="914400" lvl="1" indent="-342900" algn="l" rtl="0">
                  <a:spcBef>
                    <a:spcPts val="0"/>
                  </a:spcBef>
                  <a:spcAft>
                    <a:spcPts val="0"/>
                  </a:spcAft>
                  <a:buSzPts val="1800"/>
                  <a:buChar char="○"/>
                </a:pPr>
                <a:r>
                  <a:rPr lang="hu-HU" dirty="0"/>
                  <a:t>Konzervatív erőtérben a mozgási és a potenciális energia összege </a:t>
                </a:r>
                <a:r>
                  <a:rPr lang="hu-HU" dirty="0" smtClean="0"/>
                  <a:t>állandó</a:t>
                </a:r>
              </a:p>
              <a:p>
                <a:pPr marL="571500" lvl="1" indent="0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hu-HU">
                          <a:latin typeface="Cambria Math" panose="02040503050406030204" pitchFamily="18" charset="0"/>
                        </a:rPr>
                        <m:t>m</m:t>
                      </m:r>
                      <m:sSup>
                        <m:sSup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𝑝𝑜𝑡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=á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𝑙𝑙𝑎𝑛𝑑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ó</m:t>
                      </m:r>
                    </m:oMath>
                  </m:oMathPara>
                </a14:m>
                <a:endParaRPr lang="hu-HU" dirty="0"/>
              </a:p>
              <a:p>
                <a:pPr marL="914400" lvl="1" indent="-342900" algn="l" rtl="0">
                  <a:spcBef>
                    <a:spcPts val="0"/>
                  </a:spcBef>
                  <a:spcAft>
                    <a:spcPts val="0"/>
                  </a:spcAft>
                  <a:buSzPts val="1800"/>
                  <a:buChar char="○"/>
                </a:pPr>
                <a:endParaRPr lang="hu-HU" dirty="0"/>
              </a:p>
              <a:p>
                <a:pPr marL="457200" lvl="0" indent="-342900" algn="l" rtl="0">
                  <a:spcBef>
                    <a:spcPts val="0"/>
                  </a:spcBef>
                  <a:spcAft>
                    <a:spcPts val="0"/>
                  </a:spcAft>
                  <a:buSzPts val="1800"/>
                  <a:buChar char="●"/>
                </a:pPr>
                <a:r>
                  <a:rPr lang="hu-HU" dirty="0" err="1"/>
                  <a:t>Perdület</a:t>
                </a:r>
                <a:r>
                  <a:rPr lang="hu-HU" dirty="0"/>
                  <a:t>, </a:t>
                </a:r>
                <a:r>
                  <a:rPr lang="hu-HU" dirty="0" err="1"/>
                  <a:t>perdületmegmaradás</a:t>
                </a:r>
                <a:endParaRPr lang="hu-HU" dirty="0"/>
              </a:p>
              <a:p>
                <a:pPr marL="914400" lvl="1" indent="-342900" algn="l" rtl="0">
                  <a:spcBef>
                    <a:spcPts val="0"/>
                  </a:spcBef>
                  <a:spcAft>
                    <a:spcPts val="0"/>
                  </a:spcAft>
                  <a:buSzPts val="1800"/>
                  <a:buChar char="○"/>
                </a:pPr>
                <a:r>
                  <a:rPr lang="hu-HU" dirty="0" err="1"/>
                  <a:t>perdület</a:t>
                </a:r>
                <a:r>
                  <a:rPr lang="hu-HU" dirty="0" smtClean="0"/>
                  <a:t>: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𝑚𝑅</m:t>
                    </m:r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hu-HU" dirty="0"/>
              </a:p>
              <a:p>
                <a:pPr lvl="1">
                  <a:spcBef>
                    <a:spcPts val="0"/>
                  </a:spcBef>
                  <a:buChar char="○"/>
                </a:pPr>
                <a:r>
                  <a:rPr lang="hu-HU" dirty="0" err="1"/>
                  <a:t>perdületmegmaradás</a:t>
                </a:r>
                <a:r>
                  <a:rPr lang="hu-HU" dirty="0" smtClean="0"/>
                  <a:t>: </a:t>
                </a:r>
                <a:r>
                  <a:rPr lang="hu-HU" b="1" i="1" dirty="0" smtClean="0"/>
                  <a:t>N </a:t>
                </a:r>
                <a:r>
                  <a:rPr lang="hu-HU" i="1" dirty="0" smtClean="0"/>
                  <a:t>állandó, ha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hu-HU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hu-HU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hu-HU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nary>
                  </m:oMath>
                </a14:m>
                <a:endParaRPr lang="hu-HU" dirty="0"/>
              </a:p>
              <a:p>
                <a:pPr marL="0" lvl="0" indent="0" algn="l" rtl="0">
                  <a:spcBef>
                    <a:spcPts val="100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mc:Choice>
        <mc:Fallback>
          <p:sp>
            <p:nvSpPr>
              <p:cNvPr id="137" name="Google Shape;137;g121a12201e6_0_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8200" y="1367164"/>
                <a:ext cx="10515600" cy="4809900"/>
              </a:xfrm>
              <a:prstGeom prst="rect">
                <a:avLst/>
              </a:prstGeom>
              <a:blipFill rotWithShape="0">
                <a:blip r:embed="rId3"/>
                <a:stretch>
                  <a:fillRect t="-2662" b="-811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21a12201e6_0_8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9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/>
              <a:t>Pontszerű testek ütközései</a:t>
            </a:r>
            <a:endParaRPr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4" name="Google Shape;144;g121a12201e6_0_8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838200" y="1367164"/>
                <a:ext cx="10515600" cy="4809900"/>
              </a:xfrm>
              <a:prstGeom prst="rect">
                <a:avLst/>
              </a:prstGeom>
            </p:spPr>
            <p:txBody>
              <a:bodyPr spcFirstLastPara="1" wrap="square" lIns="91425" tIns="45700" rIns="91425" bIns="45700" anchor="t" anchorCtr="0">
                <a:normAutofit/>
              </a:bodyPr>
              <a:lstStyle/>
              <a:p>
                <a:pPr marL="457200" lvl="0" indent="-342900" algn="l" rtl="0">
                  <a:spcBef>
                    <a:spcPts val="1000"/>
                  </a:spcBef>
                  <a:spcAft>
                    <a:spcPts val="0"/>
                  </a:spcAft>
                  <a:buSzPts val="1800"/>
                  <a:buChar char="●"/>
                </a:pPr>
                <a:r>
                  <a:rPr lang="hu-HU" dirty="0" smtClean="0"/>
                  <a:t>Tökéletesen rugalmas ütközés:</a:t>
                </a:r>
                <a:endParaRPr lang="hu-HU" dirty="0"/>
              </a:p>
              <a:p>
                <a:pPr marL="914400" lvl="1" indent="-355600" algn="l" rtl="0">
                  <a:spcBef>
                    <a:spcPts val="0"/>
                  </a:spcBef>
                  <a:spcAft>
                    <a:spcPts val="0"/>
                  </a:spcAft>
                  <a:buSzPts val="2000"/>
                  <a:buChar char="○"/>
                </a:pPr>
                <a:r>
                  <a:rPr lang="hu-HU" sz="2600" dirty="0"/>
                  <a:t>Kinetikus energia </a:t>
                </a:r>
                <a:r>
                  <a:rPr lang="hu-HU" sz="2600" dirty="0" smtClean="0"/>
                  <a:t>megmarad</a:t>
                </a:r>
              </a:p>
              <a:p>
                <a:pPr marL="558800" lvl="1" indent="0">
                  <a:spcBef>
                    <a:spcPts val="0"/>
                  </a:spcBef>
                  <a:buSzPts val="2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hu-H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p>
                        <m:sSupPr>
                          <m:ctrlPr>
                            <a:rPr lang="hu-HU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hu-HU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28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hu-HU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  <m:sup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sz="28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hu-H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hu-H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hu-HU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hu-HU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28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hu-HU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  <m:sup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hu-H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hu-H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p>
                        <m:sSupPr>
                          <m:ctrlPr>
                            <a:rPr lang="hu-HU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hu-HU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28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hu-HU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  <m:sup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sz="28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hu-H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hu-H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hu-HU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sz="2600" dirty="0"/>
              </a:p>
              <a:p>
                <a:pPr marL="457200" lvl="0" indent="-342900" algn="l" rtl="0">
                  <a:spcBef>
                    <a:spcPts val="0"/>
                  </a:spcBef>
                  <a:spcAft>
                    <a:spcPts val="0"/>
                  </a:spcAft>
                  <a:buSzPts val="1800"/>
                  <a:buChar char="●"/>
                </a:pPr>
                <a:r>
                  <a:rPr lang="hu-HU" dirty="0"/>
                  <a:t>Rugalmatlan ütközés:</a:t>
                </a:r>
              </a:p>
              <a:p>
                <a:pPr marL="914400" lvl="1" indent="-355600" algn="l" rtl="0">
                  <a:spcBef>
                    <a:spcPts val="0"/>
                  </a:spcBef>
                  <a:spcAft>
                    <a:spcPts val="0"/>
                  </a:spcAft>
                  <a:buSzPts val="2000"/>
                  <a:buChar char="○"/>
                </a:pPr>
                <a:r>
                  <a:rPr lang="hu-HU" sz="2600" dirty="0"/>
                  <a:t>A kinetikus energia nem marad meg</a:t>
                </a:r>
              </a:p>
              <a:p>
                <a:pPr marL="914400" lvl="1" indent="-355600" algn="l" rtl="0">
                  <a:spcBef>
                    <a:spcPts val="0"/>
                  </a:spcBef>
                  <a:spcAft>
                    <a:spcPts val="0"/>
                  </a:spcAft>
                  <a:buSzPts val="2000"/>
                  <a:buChar char="○"/>
                </a:pPr>
                <a:r>
                  <a:rPr lang="hu-HU" sz="2600" dirty="0"/>
                  <a:t>Tökéletesen rugalmatlan ütközés:</a:t>
                </a:r>
              </a:p>
              <a:p>
                <a:pPr marL="1371600" lvl="2" indent="-355600" algn="l" rtl="0">
                  <a:spcBef>
                    <a:spcPts val="0"/>
                  </a:spcBef>
                  <a:spcAft>
                    <a:spcPts val="0"/>
                  </a:spcAft>
                  <a:buSzPts val="2000"/>
                  <a:buChar char="■"/>
                </a:pPr>
                <a:r>
                  <a:rPr lang="hu-HU" sz="2200" dirty="0"/>
                  <a:t>A testek “utáni” sebessége </a:t>
                </a:r>
                <a:r>
                  <a:rPr lang="hu-HU" sz="2200" dirty="0" smtClean="0"/>
                  <a:t>megegyezik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sz="2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2200" b="1" i="1" smtClean="0"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  <m:sub>
                        <m:r>
                          <a:rPr lang="ar-AE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hu-HU" sz="2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u-HU" sz="22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2200" b="1" i="1" smtClean="0"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  <m:sub>
                        <m:r>
                          <a:rPr lang="hu-HU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ar-AE" sz="2200" b="1" dirty="0"/>
              </a:p>
              <a:p>
                <a:pPr lvl="2" indent="-368300">
                  <a:spcBef>
                    <a:spcPts val="0"/>
                  </a:spcBef>
                  <a:buSzPts val="2200"/>
                  <a:buChar char="■"/>
                </a:pPr>
                <a:r>
                  <a:rPr lang="hu-HU" sz="2200" dirty="0"/>
                  <a:t>Ha zárt a rendszer érvényes az </a:t>
                </a:r>
                <a:r>
                  <a:rPr lang="hu-HU" sz="2200" dirty="0" err="1" smtClean="0"/>
                  <a:t>impulzusmegmaradás</a:t>
                </a:r>
                <a:r>
                  <a:rPr lang="hu-HU" sz="2200" dirty="0" smtClean="0"/>
                  <a:t> </a:t>
                </a:r>
              </a:p>
              <a:p>
                <a:pPr marL="1003300" lvl="2" indent="0">
                  <a:spcBef>
                    <a:spcPts val="0"/>
                  </a:spcBef>
                  <a:buSzPts val="22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ar-AE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400" b="1" i="1"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ar-AE" sz="2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ar-AE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ar-AE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400" b="1" i="1"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ar-AE" sz="24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ar-AE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ar-AE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400" b="1" i="1"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  <m:sub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ar-AE" sz="2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ar-AE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ar-AE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400" b="1" i="1"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  <m:sub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ar-AE" sz="2200" dirty="0"/>
              </a:p>
              <a:p>
                <a:pPr marL="1371600" lvl="2" indent="-368300" algn="l" rtl="0">
                  <a:spcBef>
                    <a:spcPts val="0"/>
                  </a:spcBef>
                  <a:spcAft>
                    <a:spcPts val="0"/>
                  </a:spcAft>
                  <a:buSzPts val="2200"/>
                  <a:buChar char="■"/>
                </a:pPr>
                <a:r>
                  <a:rPr lang="hu-HU" sz="2200" dirty="0"/>
                  <a:t>Sebességek meghatározásakor fontos a testek ütközés előtti mozgásnak iránya</a:t>
                </a:r>
                <a:endParaRPr sz="2200" dirty="0"/>
              </a:p>
            </p:txBody>
          </p:sp>
        </mc:Choice>
        <mc:Fallback>
          <p:sp>
            <p:nvSpPr>
              <p:cNvPr id="144" name="Google Shape;144;g121a12201e6_0_8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8200" y="1367164"/>
                <a:ext cx="10515600" cy="4809900"/>
              </a:xfrm>
              <a:prstGeom prst="rect">
                <a:avLst/>
              </a:prstGeom>
              <a:blipFill rotWithShape="0">
                <a:blip r:embed="rId3"/>
                <a:stretch>
                  <a:fillRect r="-464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6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hu-HU"/>
              <a:t>Elméleti Bevezető</a:t>
            </a:r>
            <a:endParaRPr/>
          </a:p>
        </p:txBody>
      </p:sp>
      <p:sp>
        <p:nvSpPr>
          <p:cNvPr id="150" name="Google Shape;150;p6"/>
          <p:cNvSpPr txBox="1">
            <a:spLocks noGrp="1"/>
          </p:cNvSpPr>
          <p:nvPr>
            <p:ph type="body" idx="1"/>
          </p:nvPr>
        </p:nvSpPr>
        <p:spPr>
          <a:xfrm>
            <a:off x="552450" y="1242687"/>
            <a:ext cx="10515600" cy="4809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hu-HU" sz="3600" b="0" dirty="0"/>
              <a:t>Képletek összegzése:</a:t>
            </a:r>
            <a:endParaRPr b="0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b="0" dirty="0"/>
          </a:p>
        </p:txBody>
      </p:sp>
      <p:sp>
        <p:nvSpPr>
          <p:cNvPr id="151" name="Google Shape;151;p6"/>
          <p:cNvSpPr txBox="1"/>
          <p:nvPr/>
        </p:nvSpPr>
        <p:spPr>
          <a:xfrm>
            <a:off x="484226" y="1862009"/>
            <a:ext cx="4926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Munka, energia, teljesítmény: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6"/>
          <p:cNvSpPr txBox="1"/>
          <p:nvPr/>
        </p:nvSpPr>
        <p:spPr>
          <a:xfrm>
            <a:off x="484226" y="4636950"/>
            <a:ext cx="47895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Pontszerű testek ütközései: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6"/>
          <p:cNvSpPr txBox="1"/>
          <p:nvPr/>
        </p:nvSpPr>
        <p:spPr>
          <a:xfrm>
            <a:off x="486219" y="3482275"/>
            <a:ext cx="3770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Megmaradási törvények: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églalap 1"/>
              <p:cNvSpPr/>
              <p:nvPr/>
            </p:nvSpPr>
            <p:spPr>
              <a:xfrm>
                <a:off x="3998611" y="4830879"/>
                <a:ext cx="4017767" cy="4956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𝑟𝑢𝑔𝑎𝑙𝑚𝑎𝑠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: </m:t>
                      </m:r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p>
                        <m:sSup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  <m:sup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  <m:sup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p>
                        <m:sSup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  <m:sup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2" name="Téglalap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8611" y="4830879"/>
                <a:ext cx="4017767" cy="495649"/>
              </a:xfrm>
              <a:prstGeom prst="rect">
                <a:avLst/>
              </a:prstGeom>
              <a:blipFill rotWithShape="0">
                <a:blip r:embed="rId3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églalap 2"/>
              <p:cNvSpPr/>
              <p:nvPr/>
            </p:nvSpPr>
            <p:spPr>
              <a:xfrm>
                <a:off x="3877605" y="5483848"/>
                <a:ext cx="3865289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𝑟𝑢𝑔𝑎𝑙𝑚𝑎𝑡𝑙𝑎𝑛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: 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b="1" i="1"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ar-AE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b="1" i="1"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ar-AE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b="1" i="1"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  <m:sub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ar-AE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b="1" i="1"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  <m:sub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3" name="Téglalap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7605" y="5483848"/>
                <a:ext cx="3865289" cy="307777"/>
              </a:xfrm>
              <a:prstGeom prst="rect">
                <a:avLst/>
              </a:prstGeom>
              <a:blipFill rotWithShape="0">
                <a:blip r:embed="rId4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églalap 3"/>
              <p:cNvSpPr/>
              <p:nvPr/>
            </p:nvSpPr>
            <p:spPr>
              <a:xfrm>
                <a:off x="3510182" y="3528486"/>
                <a:ext cx="5619231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𝑖𝑚𝑝𝑢𝑙𝑧𝑢𝑠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: 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1" i="1"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hu-HU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1" i="1"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hu-HU" i="1">
                          <a:latin typeface="Cambria Math" panose="02040503050406030204" pitchFamily="18" charset="0"/>
                        </a:rPr>
                        <m:t>+…+</m:t>
                      </m:r>
                      <m:sSub>
                        <m:sSub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sSub>
                        <m:sSub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1" i="1"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hu-HU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1" i="1"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hu-HU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1" i="1"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hu-HU" i="1">
                          <a:latin typeface="Cambria Math" panose="02040503050406030204" pitchFamily="18" charset="0"/>
                        </a:rPr>
                        <m:t>+…+</m:t>
                      </m:r>
                      <m:sSub>
                        <m:sSub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sSub>
                        <m:sSub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1" i="1"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4" name="Téglalap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0182" y="3528486"/>
                <a:ext cx="5619231" cy="307777"/>
              </a:xfrm>
              <a:prstGeom prst="rect">
                <a:avLst/>
              </a:prstGeom>
              <a:blipFill rotWithShape="0">
                <a:blip r:embed="rId5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églalap 4"/>
              <p:cNvSpPr/>
              <p:nvPr/>
            </p:nvSpPr>
            <p:spPr>
              <a:xfrm>
                <a:off x="3123285" y="3882474"/>
                <a:ext cx="3669594" cy="4956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571500"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b="0" i="0" smtClean="0">
                          <a:latin typeface="Cambria Math" panose="02040503050406030204" pitchFamily="18" charset="0"/>
                        </a:rPr>
                        <m:t>energia</m:t>
                      </m:r>
                      <m:r>
                        <a:rPr lang="hu-HU" b="0" i="0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hu-HU">
                          <a:latin typeface="Cambria Math" panose="02040503050406030204" pitchFamily="18" charset="0"/>
                        </a:rPr>
                        <m:t>m</m:t>
                      </m:r>
                      <m:sSup>
                        <m:sSup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𝑝𝑜𝑡</m:t>
                          </m:r>
                        </m:sub>
                      </m:sSub>
                      <m:r>
                        <a:rPr lang="hu-HU" i="1">
                          <a:latin typeface="Cambria Math" panose="02040503050406030204" pitchFamily="18" charset="0"/>
                        </a:rPr>
                        <m:t>=á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𝑙𝑙𝑎𝑛𝑑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ó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5" name="Téglalap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3285" y="3882474"/>
                <a:ext cx="3669594" cy="495649"/>
              </a:xfrm>
              <a:prstGeom prst="rect">
                <a:avLst/>
              </a:prstGeom>
              <a:blipFill rotWithShape="0">
                <a:blip r:embed="rId6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églalap 5"/>
              <p:cNvSpPr/>
              <p:nvPr/>
            </p:nvSpPr>
            <p:spPr>
              <a:xfrm>
                <a:off x="3634487" y="4393688"/>
                <a:ext cx="2908425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i="1" dirty="0" err="1"/>
                  <a:t>p</a:t>
                </a:r>
                <a:r>
                  <a:rPr lang="hu-HU" i="1" dirty="0" err="1" smtClean="0"/>
                  <a:t>erdület</a:t>
                </a:r>
                <a:r>
                  <a:rPr lang="hu-HU" i="1" dirty="0" smtClean="0"/>
                  <a:t>: </a:t>
                </a:r>
                <a:r>
                  <a:rPr lang="hu-HU" b="1" i="1" dirty="0" smtClean="0"/>
                  <a:t>N </a:t>
                </a:r>
                <a:r>
                  <a:rPr lang="hu-HU" i="1" dirty="0"/>
                  <a:t>állandó, ha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hu-HU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i="1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hu-HU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hu-HU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nary>
                  </m:oMath>
                </a14:m>
                <a:endParaRPr lang="hu-HU" dirty="0"/>
              </a:p>
            </p:txBody>
          </p:sp>
        </mc:Choice>
        <mc:Fallback>
          <p:sp>
            <p:nvSpPr>
              <p:cNvPr id="6" name="Téglalap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4487" y="4393688"/>
                <a:ext cx="2908425" cy="307777"/>
              </a:xfrm>
              <a:prstGeom prst="rect">
                <a:avLst/>
              </a:prstGeom>
              <a:blipFill rotWithShape="0">
                <a:blip r:embed="rId7"/>
                <a:stretch>
                  <a:fillRect l="-629" t="-102000" b="-16400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églalap 6"/>
              <p:cNvSpPr/>
              <p:nvPr/>
            </p:nvSpPr>
            <p:spPr>
              <a:xfrm>
                <a:off x="8028687" y="1912875"/>
                <a:ext cx="1056507" cy="2862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1000"/>
                  </a:spcBef>
                  <a:buSzPts val="1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hu-HU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𝑚𝑔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ar-AE" dirty="0"/>
              </a:p>
            </p:txBody>
          </p:sp>
        </mc:Choice>
        <mc:Fallback>
          <p:sp>
            <p:nvSpPr>
              <p:cNvPr id="7" name="Téglalap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8687" y="1912875"/>
                <a:ext cx="1056507" cy="286232"/>
              </a:xfrm>
              <a:prstGeom prst="rect">
                <a:avLst/>
              </a:prstGeom>
              <a:blipFill rotWithShape="0">
                <a:blip r:embed="rId8"/>
                <a:stretch>
                  <a:fillRect b="-425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églalap 7"/>
              <p:cNvSpPr/>
              <p:nvPr/>
            </p:nvSpPr>
            <p:spPr>
              <a:xfrm>
                <a:off x="8016378" y="2351711"/>
                <a:ext cx="1445652" cy="5308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𝑔𝑟𝑎𝑣</m:t>
                          </m:r>
                        </m:sub>
                      </m:sSub>
                      <m:r>
                        <a:rPr lang="hu-HU" i="1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𝛾</m:t>
                      </m:r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𝑀𝑚</m:t>
                          </m:r>
                        </m:num>
                        <m:den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8" name="Téglalap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6378" y="2351711"/>
                <a:ext cx="1445652" cy="530851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églalap 8"/>
              <p:cNvSpPr/>
              <p:nvPr/>
            </p:nvSpPr>
            <p:spPr>
              <a:xfrm>
                <a:off x="4060773" y="1999083"/>
                <a:ext cx="2050818" cy="2862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1000"/>
                  </a:spcBef>
                  <a:buClr>
                    <a:schemeClr val="dk1"/>
                  </a:buClr>
                  <a:buSzPts val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1" i="1">
                          <a:latin typeface="Cambria Math" panose="02040503050406030204" pitchFamily="18" charset="0"/>
                        </a:rPr>
                        <m:t>𝑭</m:t>
                      </m:r>
                      <m:r>
                        <a:rPr lang="hu-HU" b="1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hu-HU" b="1" i="1">
                          <a:latin typeface="Cambria Math" panose="02040503050406030204" pitchFamily="18" charset="0"/>
                        </a:rPr>
                        <m:t>𝒔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hu-HU" i="1">
                          <a:latin typeface="Cambria Math" panose="02040503050406030204" pitchFamily="18" charset="0"/>
                        </a:rPr>
                        <m:t>co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9" name="Téglalap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0773" y="1999083"/>
                <a:ext cx="2050818" cy="286232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églalap 9"/>
              <p:cNvSpPr/>
              <p:nvPr/>
            </p:nvSpPr>
            <p:spPr>
              <a:xfrm>
                <a:off x="4060773" y="2334959"/>
                <a:ext cx="1207895" cy="6151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supHide m:val="on"/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hu-HU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0" name="Téglalap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0773" y="2334959"/>
                <a:ext cx="1207895" cy="615168"/>
              </a:xfrm>
              <a:prstGeom prst="rect">
                <a:avLst/>
              </a:prstGeom>
              <a:blipFill rotWithShape="0">
                <a:blip r:embed="rId11"/>
                <a:stretch>
                  <a:fillRect l="-4545" t="-115842" r="-79798" b="-16633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églalap 10"/>
              <p:cNvSpPr/>
              <p:nvPr/>
            </p:nvSpPr>
            <p:spPr>
              <a:xfrm>
                <a:off x="8108935" y="2965272"/>
                <a:ext cx="1260538" cy="4956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𝑘𝑖𝑛</m:t>
                          </m:r>
                        </m:sub>
                      </m:sSub>
                      <m:r>
                        <a:rPr lang="hu-HU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hu-HU">
                          <a:latin typeface="Cambria Math" panose="02040503050406030204" pitchFamily="18" charset="0"/>
                        </a:rPr>
                        <m:t>m</m:t>
                      </m:r>
                      <m:sSup>
                        <m:sSup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1" name="Téglalap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8935" y="2965272"/>
                <a:ext cx="1260538" cy="495649"/>
              </a:xfrm>
              <a:prstGeom prst="rect">
                <a:avLst/>
              </a:prstGeom>
              <a:blipFill rotWithShape="0">
                <a:blip r:embed="rId12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églalap 11"/>
              <p:cNvSpPr/>
              <p:nvPr/>
            </p:nvSpPr>
            <p:spPr>
              <a:xfrm>
                <a:off x="10028209" y="1789666"/>
                <a:ext cx="1106072" cy="4956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r>
                        <a:rPr lang="hu-HU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hu-HU">
                          <a:latin typeface="Cambria Math" panose="02040503050406030204" pitchFamily="18" charset="0"/>
                        </a:rPr>
                        <m:t>D</m:t>
                      </m:r>
                      <m:sSup>
                        <m:sSup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2" name="Téglalap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28209" y="1789666"/>
                <a:ext cx="1106072" cy="495649"/>
              </a:xfrm>
              <a:prstGeom prst="rect">
                <a:avLst/>
              </a:prstGeom>
              <a:blipFill rotWithShape="0">
                <a:blip r:embed="rId13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églalap 12"/>
              <p:cNvSpPr/>
              <p:nvPr/>
            </p:nvSpPr>
            <p:spPr>
              <a:xfrm>
                <a:off x="10017244" y="2386913"/>
                <a:ext cx="1128001" cy="4956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𝐹</m:t>
                          </m:r>
                        </m:sub>
                      </m:sSub>
                      <m:r>
                        <a:rPr lang="hu-HU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hu-HU">
                          <a:latin typeface="Cambria Math" panose="02040503050406030204" pitchFamily="18" charset="0"/>
                        </a:rPr>
                        <m:t>Θ</m:t>
                      </m:r>
                      <m:sSup>
                        <m:sSup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3" name="Téglalap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7244" y="2386913"/>
                <a:ext cx="1128001" cy="495649"/>
              </a:xfrm>
              <a:prstGeom prst="rect">
                <a:avLst/>
              </a:prstGeom>
              <a:blipFill rotWithShape="0">
                <a:blip r:embed="rId14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églalap 13"/>
              <p:cNvSpPr/>
              <p:nvPr/>
            </p:nvSpPr>
            <p:spPr>
              <a:xfrm>
                <a:off x="3998611" y="2996338"/>
                <a:ext cx="2289729" cy="3243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𝑝𝑖𝑙𝑙</m:t>
                          </m:r>
                        </m:sub>
                      </m:sSub>
                      <m:r>
                        <a:rPr lang="hu-HU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1" i="1">
                          <a:latin typeface="Cambria Math" panose="02040503050406030204" pitchFamily="18" charset="0"/>
                        </a:rPr>
                        <m:t>𝑭</m:t>
                      </m:r>
                      <m:r>
                        <a:rPr lang="hu-HU" b="1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hu-HU" b="1" i="1">
                          <a:latin typeface="Cambria Math" panose="02040503050406030204" pitchFamily="18" charset="0"/>
                        </a:rPr>
                        <m:t>𝒗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hu-HU" i="1">
                          <a:latin typeface="Cambria Math" panose="02040503050406030204" pitchFamily="18" charset="0"/>
                        </a:rPr>
                        <m:t>co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4" name="Téglalap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8611" y="2996338"/>
                <a:ext cx="2289729" cy="324384"/>
              </a:xfrm>
              <a:prstGeom prst="rect">
                <a:avLst/>
              </a:prstGeom>
              <a:blipFill rotWithShape="0">
                <a:blip r:embed="rId15"/>
                <a:stretch>
                  <a:fillRect b="-3774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églalap 14"/>
              <p:cNvSpPr/>
              <p:nvPr/>
            </p:nvSpPr>
            <p:spPr>
              <a:xfrm>
                <a:off x="6410358" y="1870137"/>
                <a:ext cx="965713" cy="5441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á</m:t>
                          </m:r>
                        </m:sub>
                      </m:sSub>
                      <m:r>
                        <a:rPr lang="hu-HU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nary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5" name="Téglalap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0358" y="1870137"/>
                <a:ext cx="965713" cy="544123"/>
              </a:xfrm>
              <a:prstGeom prst="rect">
                <a:avLst/>
              </a:prstGeom>
              <a:blipFill rotWithShape="0">
                <a:blip r:embed="rId16"/>
                <a:stretch>
                  <a:fillRect t="-59551" r="-42405" b="-9213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églalap 15"/>
              <p:cNvSpPr/>
              <p:nvPr/>
            </p:nvSpPr>
            <p:spPr>
              <a:xfrm>
                <a:off x="6481084" y="2571580"/>
                <a:ext cx="810094" cy="5318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𝜂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hu-H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hu-H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ö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6" name="Téglalap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1084" y="2571580"/>
                <a:ext cx="810094" cy="531877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211</Words>
  <Application>Microsoft Office PowerPoint</Application>
  <PresentationFormat>Szélesvásznú</PresentationFormat>
  <Paragraphs>88</Paragraphs>
  <Slides>8</Slides>
  <Notes>8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 Math</vt:lpstr>
      <vt:lpstr>Courier New</vt:lpstr>
      <vt:lpstr>Office-téma</vt:lpstr>
      <vt:lpstr>BME TTK Emelt Fizika Érettségi felkészítő 2022</vt:lpstr>
      <vt:lpstr>Elméleti bevezető</vt:lpstr>
      <vt:lpstr>Elméleti Bevezető</vt:lpstr>
      <vt:lpstr>Elméleti Bevezető</vt:lpstr>
      <vt:lpstr>Elméleti Bevezető</vt:lpstr>
      <vt:lpstr>Megmaradási tételek</vt:lpstr>
      <vt:lpstr>Pontszerű testek ütközései</vt:lpstr>
      <vt:lpstr>Elméleti Bevezető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BME TTK Emelt Fizika Érettségi felkészítő 2022</dc:title>
  <dc:creator>Fehérvári Gergő</dc:creator>
  <cp:lastModifiedBy>Microsoft-fiók</cp:lastModifiedBy>
  <cp:revision>6</cp:revision>
  <dcterms:created xsi:type="dcterms:W3CDTF">2022-02-15T15:05:16Z</dcterms:created>
  <dcterms:modified xsi:type="dcterms:W3CDTF">2022-04-10T12:01:20Z</dcterms:modified>
</cp:coreProperties>
</file>