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629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5" d="100"/>
          <a:sy n="65" d="100"/>
        </p:scale>
        <p:origin x="3154" y="4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858CBD-C579-4791-865D-2343C8275517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FB7C6-9BB9-4804-9054-70677162C6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4828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3FB7C6-9BB9-4804-9054-70677162C66C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0532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F4B3889-B5E4-429D-A3DD-5F96DEA4B0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E66D1022-79C0-4C70-BCFA-B94B119078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353C4B3-497B-47CD-AD3F-9A94619B12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22E371AB-E746-4FD9-BD78-6C721885CC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87E87514-EAAA-492A-B936-245670805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746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E8CCA48-D1C2-4ECA-B900-6034F1602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21DCD7A7-7AEF-4456-92F9-0D7DBC5E2D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9859A38-A61F-46E9-82B6-3BE8B542B3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6690BFE1-5DEA-442B-95E7-3AB31A2D9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16CBA6FF-6E50-4BA8-8B4E-115E661D6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E2027884-0DE3-49A9-ACEB-2B97D7606006}"/>
              </a:ext>
            </a:extLst>
          </p:cNvPr>
          <p:cNvCxnSpPr/>
          <p:nvPr userDrawn="1"/>
        </p:nvCxnSpPr>
        <p:spPr>
          <a:xfrm>
            <a:off x="838200" y="1695630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509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>
            <a:extLst>
              <a:ext uri="{FF2B5EF4-FFF2-40B4-BE49-F238E27FC236}">
                <a16:creationId xmlns:a16="http://schemas.microsoft.com/office/drawing/2014/main" id="{386C53E6-0831-4869-9DE5-2E60ED4E15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Függőleges szöveg helye 2">
            <a:extLst>
              <a:ext uri="{FF2B5EF4-FFF2-40B4-BE49-F238E27FC236}">
                <a16:creationId xmlns:a16="http://schemas.microsoft.com/office/drawing/2014/main" id="{F20D1950-B393-4EA1-89B1-9C444F4BDA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C1F1C0F-530C-4419-BED7-20924F29B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53A1F367-E491-4E67-9A3D-A7281E824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3A7E2911-E7B8-45C4-9327-16C1B0319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7851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9DEF7BF-A8C5-42B8-B150-7FAD9F9C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D1276CD-DD64-43E8-ACCE-3986FC45BD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7164"/>
            <a:ext cx="10515600" cy="480979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5C0F8051-99E8-4AA6-8A21-CDF7B74CE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F9088DC-9094-45BA-B0B7-0D7C15642A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F5D69A25-1501-4284-88FA-DB24DDA06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7" name="Egyenes összekötő 6">
            <a:extLst>
              <a:ext uri="{FF2B5EF4-FFF2-40B4-BE49-F238E27FC236}">
                <a16:creationId xmlns:a16="http://schemas.microsoft.com/office/drawing/2014/main" id="{AE285537-CEA9-421F-8578-DFD75B109C5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1768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A51D033-1E73-4FFA-A49F-3170F4241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FE5428AC-7033-4B90-9180-0F16C8637F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F1C6829-0060-4A29-A7A4-40D5D094C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0F76BE78-E58F-4505-A254-30E6E8193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032A2B64-7C34-4BB5-8397-AF4805322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27627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8EDCDB67-F8E2-482E-9B96-35DC63E35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83E808BF-005D-4550-9CC7-B5F3C5E52C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313895"/>
            <a:ext cx="5181600" cy="486306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0068D4D3-653F-4023-8F7D-CDEA6B1B21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DFCFB21-9878-4C0F-AF2F-328532B9B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300E6E43-E527-4BF8-866D-0E7D16E0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9" name="Cím 1">
            <a:extLst>
              <a:ext uri="{FF2B5EF4-FFF2-40B4-BE49-F238E27FC236}">
                <a16:creationId xmlns:a16="http://schemas.microsoft.com/office/drawing/2014/main" id="{8FC29F93-16FD-4EC8-8954-AC3A96E7D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0" name="Egyenes összekötő 9">
            <a:extLst>
              <a:ext uri="{FF2B5EF4-FFF2-40B4-BE49-F238E27FC236}">
                <a16:creationId xmlns:a16="http://schemas.microsoft.com/office/drawing/2014/main" id="{17945EC2-4BD7-4671-B94E-C87EF0AF669C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70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zöveg helye 2">
            <a:extLst>
              <a:ext uri="{FF2B5EF4-FFF2-40B4-BE49-F238E27FC236}">
                <a16:creationId xmlns:a16="http://schemas.microsoft.com/office/drawing/2014/main" id="{2B25A5CB-97A4-4251-8E62-70215F52FB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20785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>
            <a:extLst>
              <a:ext uri="{FF2B5EF4-FFF2-40B4-BE49-F238E27FC236}">
                <a16:creationId xmlns:a16="http://schemas.microsoft.com/office/drawing/2014/main" id="{9EC48DFD-95CC-40E7-930D-C2810A34D6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175033"/>
            <a:ext cx="5157787" cy="4014630"/>
          </a:xfrm>
        </p:spPr>
        <p:txBody>
          <a:bodyPr/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GB" dirty="0"/>
          </a:p>
        </p:txBody>
      </p:sp>
      <p:sp>
        <p:nvSpPr>
          <p:cNvPr id="5" name="Szöveg helye 4">
            <a:extLst>
              <a:ext uri="{FF2B5EF4-FFF2-40B4-BE49-F238E27FC236}">
                <a16:creationId xmlns:a16="http://schemas.microsoft.com/office/drawing/2014/main" id="{4FC7B2E8-89D3-4E5F-80C0-B8592A25F7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0612" y="1320785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>
            <a:extLst>
              <a:ext uri="{FF2B5EF4-FFF2-40B4-BE49-F238E27FC236}">
                <a16:creationId xmlns:a16="http://schemas.microsoft.com/office/drawing/2014/main" id="{7EBE677F-A5CF-46C3-9965-18EDE51CB5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175033"/>
            <a:ext cx="5183188" cy="4014630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7" name="Dátum helye 6">
            <a:extLst>
              <a:ext uri="{FF2B5EF4-FFF2-40B4-BE49-F238E27FC236}">
                <a16:creationId xmlns:a16="http://schemas.microsoft.com/office/drawing/2014/main" id="{DD1ABE49-EF18-46DF-A6AA-58E4027DE9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8" name="Élőláb helye 7">
            <a:extLst>
              <a:ext uri="{FF2B5EF4-FFF2-40B4-BE49-F238E27FC236}">
                <a16:creationId xmlns:a16="http://schemas.microsoft.com/office/drawing/2014/main" id="{20F8A5E3-E5DE-4289-8417-15A04AC963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Dia számának helye 8">
            <a:extLst>
              <a:ext uri="{FF2B5EF4-FFF2-40B4-BE49-F238E27FC236}">
                <a16:creationId xmlns:a16="http://schemas.microsoft.com/office/drawing/2014/main" id="{DA67AE43-869A-4FAC-AE20-7E2FF628B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11" name="Cím 1">
            <a:extLst>
              <a:ext uri="{FF2B5EF4-FFF2-40B4-BE49-F238E27FC236}">
                <a16:creationId xmlns:a16="http://schemas.microsoft.com/office/drawing/2014/main" id="{4D7631CE-1738-45C5-A5C9-AE1BB545BD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12" name="Egyenes összekötő 11">
            <a:extLst>
              <a:ext uri="{FF2B5EF4-FFF2-40B4-BE49-F238E27FC236}">
                <a16:creationId xmlns:a16="http://schemas.microsoft.com/office/drawing/2014/main" id="{CB43BEA9-DC17-40A9-A8FA-FF3794239C92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315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átum helye 2">
            <a:extLst>
              <a:ext uri="{FF2B5EF4-FFF2-40B4-BE49-F238E27FC236}">
                <a16:creationId xmlns:a16="http://schemas.microsoft.com/office/drawing/2014/main" id="{1D00A28E-45BF-4F16-8514-869C33668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4" name="Élőláb helye 3">
            <a:extLst>
              <a:ext uri="{FF2B5EF4-FFF2-40B4-BE49-F238E27FC236}">
                <a16:creationId xmlns:a16="http://schemas.microsoft.com/office/drawing/2014/main" id="{BC9A97A4-D29F-4677-B5B2-640CAD8BC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Dia számának helye 4">
            <a:extLst>
              <a:ext uri="{FF2B5EF4-FFF2-40B4-BE49-F238E27FC236}">
                <a16:creationId xmlns:a16="http://schemas.microsoft.com/office/drawing/2014/main" id="{568F8BD9-C6F3-4447-8F99-0557F21CFF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sp>
        <p:nvSpPr>
          <p:cNvPr id="7" name="Cím 1">
            <a:extLst>
              <a:ext uri="{FF2B5EF4-FFF2-40B4-BE49-F238E27FC236}">
                <a16:creationId xmlns:a16="http://schemas.microsoft.com/office/drawing/2014/main" id="{FF19F25B-EA18-44BF-B33D-4C29A37FE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88972"/>
          </a:xfrm>
        </p:spPr>
        <p:txBody>
          <a:bodyPr/>
          <a:lstStyle/>
          <a:p>
            <a:r>
              <a:rPr lang="hu-HU" dirty="0"/>
              <a:t>Mintacím szerkesztése</a:t>
            </a:r>
            <a:endParaRPr lang="en-GB" dirty="0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512EA58-8A49-4AD0-B5BE-C5703AF8E1DF}"/>
              </a:ext>
            </a:extLst>
          </p:cNvPr>
          <p:cNvCxnSpPr/>
          <p:nvPr userDrawn="1"/>
        </p:nvCxnSpPr>
        <p:spPr>
          <a:xfrm>
            <a:off x="838200" y="1162967"/>
            <a:ext cx="10515600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49891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>
            <a:extLst>
              <a:ext uri="{FF2B5EF4-FFF2-40B4-BE49-F238E27FC236}">
                <a16:creationId xmlns:a16="http://schemas.microsoft.com/office/drawing/2014/main" id="{50796424-B506-4DD1-A823-CB594659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3" name="Élőláb helye 2">
            <a:extLst>
              <a:ext uri="{FF2B5EF4-FFF2-40B4-BE49-F238E27FC236}">
                <a16:creationId xmlns:a16="http://schemas.microsoft.com/office/drawing/2014/main" id="{60290167-3097-4662-946F-CDF8D12700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B1A5FA0C-681E-4739-BF9B-0363D2B0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282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7F9A4ED-2534-41AE-BE05-643FA0159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7583F6A-DF2C-4EF0-9529-2B7B59201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3C67912D-767A-406D-A1DD-752153DACD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FD0C1F05-3A14-4C1E-9853-CB4B972CC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982D19CA-4137-4C0A-B36D-575CE6347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231F7B4-BA85-407D-8645-BC8AF502B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6F250C07-59BC-48FD-B059-108458099089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5884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E5E6DA6-2D9C-48E1-A786-19DB909AE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Kép helye 2">
            <a:extLst>
              <a:ext uri="{FF2B5EF4-FFF2-40B4-BE49-F238E27FC236}">
                <a16:creationId xmlns:a16="http://schemas.microsoft.com/office/drawing/2014/main" id="{B7DF9C2C-E2D7-4735-88AA-F50CE9DBA1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zöveg helye 3">
            <a:extLst>
              <a:ext uri="{FF2B5EF4-FFF2-40B4-BE49-F238E27FC236}">
                <a16:creationId xmlns:a16="http://schemas.microsoft.com/office/drawing/2014/main" id="{A6E760B4-27EB-4D08-9A5E-47399C92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>
            <a:extLst>
              <a:ext uri="{FF2B5EF4-FFF2-40B4-BE49-F238E27FC236}">
                <a16:creationId xmlns:a16="http://schemas.microsoft.com/office/drawing/2014/main" id="{41B93000-DE46-4E7C-B011-116BA4548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6" name="Élőláb helye 5">
            <a:extLst>
              <a:ext uri="{FF2B5EF4-FFF2-40B4-BE49-F238E27FC236}">
                <a16:creationId xmlns:a16="http://schemas.microsoft.com/office/drawing/2014/main" id="{8FB6FD27-44BC-4DD3-A8B3-0EF998F3B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Dia számának helye 6">
            <a:extLst>
              <a:ext uri="{FF2B5EF4-FFF2-40B4-BE49-F238E27FC236}">
                <a16:creationId xmlns:a16="http://schemas.microsoft.com/office/drawing/2014/main" id="{BF85C83D-A66E-477A-9AF2-AB24D08C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cxnSp>
        <p:nvCxnSpPr>
          <p:cNvPr id="8" name="Egyenes összekötő 7">
            <a:extLst>
              <a:ext uri="{FF2B5EF4-FFF2-40B4-BE49-F238E27FC236}">
                <a16:creationId xmlns:a16="http://schemas.microsoft.com/office/drawing/2014/main" id="{392BF8F4-48D8-4282-8CC2-16B65238C933}"/>
              </a:ext>
            </a:extLst>
          </p:cNvPr>
          <p:cNvCxnSpPr>
            <a:cxnSpLocks/>
          </p:cNvCxnSpPr>
          <p:nvPr userDrawn="1"/>
        </p:nvCxnSpPr>
        <p:spPr>
          <a:xfrm>
            <a:off x="838200" y="2057400"/>
            <a:ext cx="3933825" cy="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4312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>
            <a:extLst>
              <a:ext uri="{FF2B5EF4-FFF2-40B4-BE49-F238E27FC236}">
                <a16:creationId xmlns:a16="http://schemas.microsoft.com/office/drawing/2014/main" id="{7DD4A5C7-66EC-446C-9EB8-87FF9729A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GB"/>
          </a:p>
        </p:txBody>
      </p:sp>
      <p:sp>
        <p:nvSpPr>
          <p:cNvPr id="3" name="Szöveg helye 2">
            <a:extLst>
              <a:ext uri="{FF2B5EF4-FFF2-40B4-BE49-F238E27FC236}">
                <a16:creationId xmlns:a16="http://schemas.microsoft.com/office/drawing/2014/main" id="{E2324600-F635-4F52-A129-A4CA0C56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GB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612F6989-99B4-4B78-ABFD-C28934E168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2EEA5C-CA51-4040-B72B-F6EE53890679}" type="datetimeFigureOut">
              <a:rPr lang="en-GB" smtClean="0"/>
              <a:t>10/04/2022</a:t>
            </a:fld>
            <a:endParaRPr lang="en-GB"/>
          </a:p>
        </p:txBody>
      </p:sp>
      <p:sp>
        <p:nvSpPr>
          <p:cNvPr id="5" name="Élőláb helye 4">
            <a:extLst>
              <a:ext uri="{FF2B5EF4-FFF2-40B4-BE49-F238E27FC236}">
                <a16:creationId xmlns:a16="http://schemas.microsoft.com/office/drawing/2014/main" id="{DDF70A73-4B40-48A3-AE15-696DAB9FE56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Dia számának helye 5">
            <a:extLst>
              <a:ext uri="{FF2B5EF4-FFF2-40B4-BE49-F238E27FC236}">
                <a16:creationId xmlns:a16="http://schemas.microsoft.com/office/drawing/2014/main" id="{EC91B776-AB11-456A-B239-E66E9F754D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C512B9-E543-4434-97C8-E51D8AD34AA6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Kép 7">
            <a:extLst>
              <a:ext uri="{FF2B5EF4-FFF2-40B4-BE49-F238E27FC236}">
                <a16:creationId xmlns:a16="http://schemas.microsoft.com/office/drawing/2014/main" id="{B2B1F7DA-6D75-414A-A238-081D01EFA70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26776" y="5922687"/>
            <a:ext cx="735925" cy="735925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ADA72858-EE63-48AD-A01C-2C42AD08B358}"/>
              </a:ext>
            </a:extLst>
          </p:cNvPr>
          <p:cNvSpPr txBox="1"/>
          <p:nvPr userDrawn="1"/>
        </p:nvSpPr>
        <p:spPr>
          <a:xfrm>
            <a:off x="4105936" y="6121372"/>
            <a:ext cx="39801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600" dirty="0">
                <a:solidFill>
                  <a:schemeClr val="bg1">
                    <a:lumMod val="50000"/>
                  </a:schemeClr>
                </a:solidFill>
              </a:rPr>
              <a:t>BME TTK Emelt Fizika Érettségifelkészítő 2022</a:t>
            </a:r>
            <a:endParaRPr lang="en-GB" sz="16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C2B53058-227F-47B3-AB67-DEF6809A4D4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hqprint">
            <a:alphaModFix amt="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991641"/>
            <a:ext cx="2117459" cy="59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294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ím 1">
            <a:extLst>
              <a:ext uri="{FF2B5EF4-FFF2-40B4-BE49-F238E27FC236}">
                <a16:creationId xmlns:a16="http://schemas.microsoft.com/office/drawing/2014/main" id="{4577A537-029C-47A5-B1BE-C805F93723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337445"/>
            <a:ext cx="9144000" cy="3009069"/>
          </a:xfrm>
        </p:spPr>
        <p:txBody>
          <a:bodyPr>
            <a:normAutofit/>
          </a:bodyPr>
          <a:lstStyle/>
          <a:p>
            <a:r>
              <a:rPr lang="hu-HU" dirty="0"/>
              <a:t>BME TTK</a:t>
            </a:r>
            <a:br>
              <a:rPr lang="hu-HU" dirty="0"/>
            </a:br>
            <a:r>
              <a:rPr lang="hu-HU" dirty="0">
                <a:solidFill>
                  <a:srgbClr val="0070C0"/>
                </a:solidFill>
              </a:rPr>
              <a:t>Emelt Fizika</a:t>
            </a:r>
            <a:br>
              <a:rPr lang="hu-HU" dirty="0">
                <a:solidFill>
                  <a:srgbClr val="0070C0"/>
                </a:solidFill>
              </a:rPr>
            </a:br>
            <a:r>
              <a:rPr lang="hu-HU" dirty="0" smtClean="0"/>
              <a:t>Érettségi felkészítő 2022.</a:t>
            </a:r>
            <a:endParaRPr lang="en-GB" dirty="0"/>
          </a:p>
        </p:txBody>
      </p:sp>
      <p:sp>
        <p:nvSpPr>
          <p:cNvPr id="5" name="Alcím 2">
            <a:extLst>
              <a:ext uri="{FF2B5EF4-FFF2-40B4-BE49-F238E27FC236}">
                <a16:creationId xmlns:a16="http://schemas.microsoft.com/office/drawing/2014/main" id="{8195CBF3-A39E-477F-983F-8AD8C07134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86812" y="5889458"/>
            <a:ext cx="5618375" cy="822427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hu-HU" sz="2000" dirty="0" smtClean="0"/>
              <a:t>Andorfi István</a:t>
            </a:r>
            <a:endParaRPr lang="hu-HU" sz="2000" dirty="0"/>
          </a:p>
          <a:p>
            <a:r>
              <a:rPr lang="hu-HU" sz="2000" dirty="0"/>
              <a:t>BME </a:t>
            </a:r>
            <a:r>
              <a:rPr lang="hu-HU" sz="2000" dirty="0" smtClean="0"/>
              <a:t>Fizika BSc</a:t>
            </a:r>
            <a:endParaRPr lang="en-GB" sz="2000" dirty="0"/>
          </a:p>
        </p:txBody>
      </p:sp>
      <p:sp>
        <p:nvSpPr>
          <p:cNvPr id="6" name="Alcím 2">
            <a:extLst>
              <a:ext uri="{FF2B5EF4-FFF2-40B4-BE49-F238E27FC236}">
                <a16:creationId xmlns:a16="http://schemas.microsoft.com/office/drawing/2014/main" id="{382CD8FA-6529-4DB8-B22B-6677879BC142}"/>
              </a:ext>
            </a:extLst>
          </p:cNvPr>
          <p:cNvSpPr txBox="1">
            <a:spLocks/>
          </p:cNvSpPr>
          <p:nvPr/>
        </p:nvSpPr>
        <p:spPr>
          <a:xfrm>
            <a:off x="1523999" y="4156572"/>
            <a:ext cx="9144000" cy="922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 smtClean="0"/>
              <a:t>IX. Alkalom</a:t>
            </a:r>
          </a:p>
          <a:p>
            <a:r>
              <a:rPr lang="hu-HU" sz="3200" i="1" dirty="0" smtClean="0"/>
              <a:t>Elektron, magfizika</a:t>
            </a:r>
            <a:endParaRPr lang="hu-HU" sz="3200" i="1" dirty="0"/>
          </a:p>
        </p:txBody>
      </p:sp>
    </p:spTree>
    <p:extLst>
      <p:ext uri="{BB962C8B-B14F-4D97-AF65-F5344CB8AC3E}">
        <p14:creationId xmlns:p14="http://schemas.microsoft.com/office/powerpoint/2010/main" val="1453059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B4B73D8-B2DB-4A80-9764-C213F24812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Elméleti Bevezető</a:t>
            </a:r>
            <a:endParaRPr lang="en-GB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hu-HU" b="0" dirty="0" smtClean="0"/>
                  <a:t>Atomo</a:t>
                </a:r>
                <a:r>
                  <a:rPr lang="hu-HU" dirty="0" smtClean="0"/>
                  <a:t>s felépítésű világ: Démokritosz, Dalton</a:t>
                </a:r>
              </a:p>
              <a:p>
                <a:pPr marL="0" indent="0">
                  <a:buNone/>
                </a:pPr>
                <a:r>
                  <a:rPr lang="hu-HU" b="0" dirty="0" smtClean="0"/>
                  <a:t>Elektron felfedezése: Thomson, 1896</a:t>
                </a:r>
                <a:r>
                  <a:rPr lang="hu-HU" dirty="0"/>
                  <a:t>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b="0" dirty="0" smtClean="0"/>
                  <a:t> első atommodell</a:t>
                </a:r>
              </a:p>
              <a:p>
                <a:pPr marL="0" indent="0">
                  <a:buNone/>
                </a:pPr>
                <a:r>
                  <a:rPr lang="hu-HU" dirty="0" smtClean="0"/>
                  <a:t>Proton felfedezése: Rutherford, 1917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b="0" dirty="0" smtClean="0"/>
                  <a:t> atommag, naprendszermodell</a:t>
                </a:r>
              </a:p>
              <a:p>
                <a:pPr marL="0" indent="0">
                  <a:buNone/>
                </a:pPr>
                <a:r>
                  <a:rPr lang="hu-HU" dirty="0" smtClean="0"/>
                  <a:t>Neutron felfedezése: </a:t>
                </a:r>
                <a:r>
                  <a:rPr lang="hu-HU" dirty="0" err="1" smtClean="0"/>
                  <a:t>Chadwick</a:t>
                </a:r>
                <a:r>
                  <a:rPr lang="hu-HU" dirty="0" smtClean="0"/>
                  <a:t>, 1932 </a:t>
                </a:r>
              </a:p>
              <a:p>
                <a:pPr marL="0" indent="0">
                  <a:buNone/>
                </a:pPr>
                <a:endParaRPr lang="hu-HU" b="0" dirty="0"/>
              </a:p>
              <a:p>
                <a:pPr marL="0" indent="0">
                  <a:buNone/>
                </a:pPr>
                <a:r>
                  <a:rPr lang="hu-HU" dirty="0" smtClean="0"/>
                  <a:t>Problémák a </a:t>
                </a:r>
                <a:r>
                  <a:rPr lang="hu-HU" dirty="0" err="1" smtClean="0"/>
                  <a:t>naprendszermodellel</a:t>
                </a:r>
                <a:r>
                  <a:rPr lang="hu-HU" dirty="0" smtClean="0"/>
                  <a:t>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b="0" dirty="0" smtClean="0"/>
                  <a:t> atom nem klasszikus objektum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b="0" dirty="0" smtClean="0"/>
                  <a:t> kvantumelmélet alkalmazása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b="0" dirty="0" smtClean="0"/>
                  <a:t> Bohr-modell</a:t>
                </a:r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b="0" dirty="0" smtClean="0"/>
                  <a:t>Kvantummechanika: Schrödinger egyenlet, 1926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b="0" dirty="0" smtClean="0"/>
                  <a:t> valószínűségi értelmezés.</a:t>
                </a:r>
              </a:p>
            </p:txBody>
          </p:sp>
        </mc:Choice>
        <mc:Fallback>
          <p:sp>
            <p:nvSpPr>
              <p:cNvPr id="3" name="Tartalom helye 2">
                <a:extLst>
                  <a:ext uri="{FF2B5EF4-FFF2-40B4-BE49-F238E27FC236}">
                    <a16:creationId xmlns:a16="http://schemas.microsoft.com/office/drawing/2014/main" id="{E338FAD6-74EE-42B1-A45A-429090C7F5E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7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8926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Elektronok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hu-HU" dirty="0" smtClean="0"/>
                  <a:t>Elektron: feles spinű, +1-es lepton, elemi töltés -1-szeresét hordozza.</a:t>
                </a:r>
              </a:p>
              <a:p>
                <a:pPr marL="0" indent="0">
                  <a:buNone/>
                </a:pPr>
                <a:r>
                  <a:rPr lang="hu-HU" dirty="0" smtClean="0"/>
                  <a:t>Ez a részecske „felelős” az elektromos áramért és a kémiai kötésekért</a:t>
                </a:r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Atomi elektron: </a:t>
                </a:r>
                <a:r>
                  <a:rPr lang="hu-HU" dirty="0" err="1" smtClean="0"/>
                  <a:t>Fermionikus</a:t>
                </a:r>
                <a:r>
                  <a:rPr lang="hu-HU" dirty="0" smtClean="0"/>
                  <a:t> tulajdonságú.</a:t>
                </a:r>
              </a:p>
              <a:p>
                <a:pPr marL="0" indent="0">
                  <a:buNone/>
                </a:pPr>
                <a:r>
                  <a:rPr lang="hu-HU" dirty="0" smtClean="0"/>
                  <a:t>A Schrödinger egyenlet megoldását 3 egész szám karakterizálja: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p>
                      <m:sSupPr>
                        <m:ctrlPr>
                          <a:rPr lang="hu-HU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ℕ</m:t>
                        </m:r>
                      </m:e>
                      <m:sup>
                        <m:r>
                          <a:rPr lang="hu-HU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</m:sup>
                    </m:sSup>
                  </m:oMath>
                </a14:m>
                <a:r>
                  <a:rPr lang="hu-HU" dirty="0" smtClean="0"/>
                  <a:t> – </a:t>
                </a:r>
                <a:r>
                  <a:rPr lang="hu-HU" dirty="0" err="1" smtClean="0"/>
                  <a:t>főkvantumszám</a:t>
                </a:r>
                <a:endParaRPr lang="hu-HU" dirty="0" smtClean="0"/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i="1" dirty="0" smtClean="0">
                        <a:latin typeface="Cambria Math" panose="02040503050406030204" pitchFamily="18" charset="0"/>
                      </a:rPr>
                      <m:t>𝑙</m:t>
                    </m:r>
                    <m:r>
                      <a:rPr lang="hu-H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0,…,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−1 </m:t>
                    </m:r>
                  </m:oMath>
                </a14:m>
                <a:r>
                  <a:rPr lang="hu-HU" dirty="0" smtClean="0"/>
                  <a:t>– mellékkvantumszám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i="1" dirty="0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hu-HU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,…,</m:t>
                    </m:r>
                    <m:r>
                      <a:rPr lang="hu-HU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hu-HU" dirty="0" smtClean="0"/>
                  <a:t> – mágneses kvantumszám</a:t>
                </a:r>
              </a:p>
              <a:p>
                <a:pPr marL="0" indent="0">
                  <a:buNone/>
                </a:pPr>
                <a:r>
                  <a:rPr lang="hu-HU" dirty="0" smtClean="0"/>
                  <a:t>Mágneses tulajdonságokból jön + 1 kvantumszám: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=±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hu-HU" dirty="0" smtClean="0"/>
                  <a:t> - </a:t>
                </a:r>
                <a:r>
                  <a:rPr lang="hu-HU" dirty="0" err="1" smtClean="0"/>
                  <a:t>spinkvantumszám</a:t>
                </a:r>
                <a:endParaRPr lang="hu-HU" dirty="0" smtClean="0"/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5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Jobb oldali kapcsos zárójel 3"/>
          <p:cNvSpPr/>
          <p:nvPr/>
        </p:nvSpPr>
        <p:spPr>
          <a:xfrm>
            <a:off x="7863840" y="3758184"/>
            <a:ext cx="758952" cy="1975104"/>
          </a:xfrm>
          <a:prstGeom prst="rightBrac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zövegdoboz 4"/>
          <p:cNvSpPr txBox="1"/>
          <p:nvPr/>
        </p:nvSpPr>
        <p:spPr>
          <a:xfrm>
            <a:off x="8796528" y="4352544"/>
            <a:ext cx="1792224" cy="83099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hu-HU" sz="2400" dirty="0" smtClean="0"/>
              <a:t>Periódusos rendszer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313108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Atommag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 smtClean="0"/>
                  <a:t>Protonok és neutronok kötött állapota: elektrosztatikus taszítás + magerő</a:t>
                </a:r>
              </a:p>
              <a:p>
                <a:pPr marL="0" indent="0">
                  <a:buNone/>
                </a:pPr>
                <a:r>
                  <a:rPr lang="hu-HU" dirty="0" smtClean="0"/>
                  <a:t>Protonszám=rendszám (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𝑍</m:t>
                    </m:r>
                  </m:oMath>
                </a14:m>
                <a:r>
                  <a:rPr lang="hu-HU" dirty="0" smtClean="0"/>
                  <a:t>)</a:t>
                </a:r>
              </a:p>
              <a:p>
                <a:pPr marL="0" indent="0">
                  <a:buNone/>
                </a:pPr>
                <a:r>
                  <a:rPr lang="hu-HU" dirty="0" smtClean="0"/>
                  <a:t>Neutronszám (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r>
                  <a:rPr lang="hu-HU" dirty="0" smtClean="0"/>
                  <a:t>)</a:t>
                </a:r>
              </a:p>
              <a:p>
                <a:pPr marL="0" indent="0">
                  <a:buNone/>
                </a:pPr>
                <a:r>
                  <a:rPr lang="hu-HU" dirty="0" smtClean="0"/>
                  <a:t>Tömegszám: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𝑁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Kötési energia: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=(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𝑍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𝑁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)∙</m:t>
                    </m:r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𝑐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dirty="0" smtClean="0"/>
                  <a:t> Tömegdefektus</a:t>
                </a:r>
              </a:p>
              <a:p>
                <a:pPr marL="0" indent="0">
                  <a:buNone/>
                </a:pPr>
                <a:r>
                  <a:rPr lang="hu-HU" dirty="0" smtClean="0"/>
                  <a:t>Teljes energia: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8873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0"/>
            <a:ext cx="10881360" cy="6842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5937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Magátalakulások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 smtClean="0"/>
                  <a:t>Energiaminimum: magok a legkötöttebb állapotra törekszenek</a:t>
                </a:r>
              </a:p>
              <a:p>
                <a:pPr marL="0" indent="0">
                  <a:buNone/>
                </a:pPr>
                <a:r>
                  <a:rPr lang="hu-HU" dirty="0" smtClean="0"/>
                  <a:t>Alacsonyabb kötési energiáról magasabb felé 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hu-HU" dirty="0" smtClean="0"/>
                  <a:t> radioaktivitás, magreakciók</a:t>
                </a:r>
              </a:p>
              <a:p>
                <a:pPr marL="0" indent="0">
                  <a:buNone/>
                </a:pPr>
                <a:endParaRPr lang="hu-HU" dirty="0"/>
              </a:p>
              <a:p>
                <a:pPr marL="0" indent="0">
                  <a:buNone/>
                </a:pPr>
                <a:r>
                  <a:rPr lang="hu-HU" dirty="0" smtClean="0"/>
                  <a:t>Radioaktivitás: </a:t>
                </a:r>
                <a:r>
                  <a:rPr lang="hu-HU" dirty="0" err="1" smtClean="0"/>
                  <a:t>Bequerel</a:t>
                </a:r>
                <a:r>
                  <a:rPr lang="hu-HU" dirty="0" smtClean="0"/>
                  <a:t>, Curie, 1896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hu-HU" dirty="0" smtClean="0"/>
                  <a:t> bomlások, elektronbefogás,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−, 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hu-HU" dirty="0" smtClean="0"/>
                  <a:t>emisszió</a:t>
                </a:r>
              </a:p>
              <a:p>
                <a:pPr marL="0" indent="0">
                  <a:buNone/>
                </a:pPr>
                <a:r>
                  <a:rPr lang="hu-HU" dirty="0" smtClean="0"/>
                  <a:t>Magreakciók: fúzió, </a:t>
                </a:r>
                <a:r>
                  <a:rPr lang="hu-HU" dirty="0" err="1" smtClean="0"/>
                  <a:t>fisszió</a:t>
                </a:r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Szabályok: töltések megmaradása: elektromos, lepton, barion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:r>
                  <a:rPr lang="hu-HU" dirty="0" smtClean="0"/>
                  <a:t>energia megmaradása, impulzus megmaradása</a:t>
                </a:r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202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684492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Radioaktív bomlástörvény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 smtClean="0"/>
                  <a:t>Bomlást leíró differenciálegyenlet: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hu-HU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hu-HU" b="0" i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𝑑𝑁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𝑁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Megoldása: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𝑁</m:t>
                    </m:r>
                    <m:d>
                      <m:d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num>
                          <m:den>
                            <m:sSub>
                              <m:sSubPr>
                                <m:ctrlP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  <m:sub>
                                <m:r>
                                  <a:rPr lang="hu-HU" b="0" i="1" smtClean="0">
                                    <a:latin typeface="Cambria Math" panose="02040503050406030204" pitchFamily="18" charset="0"/>
                                  </a:rPr>
                                  <m:t>1/2</m:t>
                                </m:r>
                              </m:sub>
                            </m:sSub>
                          </m:den>
                        </m:f>
                      </m:sup>
                    </m:sSup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hu-HU" dirty="0" smtClean="0"/>
                  <a:t>: bomlásállandó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hu-HU" b="0" i="0" smtClean="0">
                            <a:latin typeface="Cambria Math" panose="02040503050406030204" pitchFamily="18" charset="0"/>
                          </a:rPr>
                          <m:t>ln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⁡(2)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hu-HU" dirty="0" smtClean="0"/>
                  <a:t>: felezési idő, </a:t>
                </a:r>
              </a:p>
              <a:p>
                <a:pPr marL="0" indent="0">
                  <a:buNone/>
                </a:pPr>
                <a:r>
                  <a:rPr lang="hu-HU" dirty="0"/>
                  <a:t>	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hu-HU" dirty="0" smtClean="0"/>
                  <a:t>: aktivitás,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𝐵𝑞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Radioaktív bomlás egy örökifjú, sztochasztikus folyamat, statisztikai leírás!</a:t>
                </a:r>
                <a:endParaRPr lang="en-US" dirty="0"/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406033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Dózisfogalmak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artalom hely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hu-HU" dirty="0" smtClean="0"/>
                  <a:t>Elnyelt dózis: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𝑑𝐸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𝑑𝑚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</m:d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𝐺𝑦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Elnyelt dózisteljesítmény: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𝑑𝐷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e>
                    </m:d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𝐺𝑦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Egyenértékdózis: </a:t>
                </a:r>
                <a14:m>
                  <m:oMath xmlns:m="http://schemas.openxmlformats.org/officeDocument/2006/math">
                    <m:r>
                      <a:rPr lang="hu-HU" b="0" i="1" smtClean="0">
                        <a:latin typeface="Cambria Math" panose="02040503050406030204" pitchFamily="18" charset="0"/>
                      </a:rPr>
                      <m:t>𝐻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begChr m:val="["/>
                        <m:endChr m:val="]"/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</m:d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b="0" i="1" smtClean="0">
                        <a:latin typeface="Cambria Math" panose="02040503050406030204" pitchFamily="18" charset="0"/>
                      </a:rPr>
                      <m:t>𝑆𝑣</m:t>
                    </m:r>
                  </m:oMath>
                </a14:m>
                <a:endParaRPr lang="hu-HU" dirty="0" smtClean="0"/>
              </a:p>
              <a:p>
                <a:pPr marL="0" indent="0">
                  <a:buNone/>
                </a:pPr>
                <a:r>
                  <a:rPr lang="hu-HU" dirty="0" smtClean="0"/>
                  <a:t>Effektív egyenértékdózis: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u-HU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sub>
                    </m:sSub>
                    <m:r>
                      <a:rPr lang="hu-HU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hu-HU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hu-HU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  <m:sup/>
                      <m:e>
                        <m:sSub>
                          <m:sSub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sSub>
                          <m:sSubPr>
                            <m:ctrlPr>
                              <a:rPr lang="hu-HU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hu-HU" b="0" i="1" smtClean="0">
                            <a:latin typeface="Cambria Math" panose="02040503050406030204" pitchFamily="18" charset="0"/>
                          </a:rPr>
                          <m:t>, </m:t>
                        </m:r>
                      </m:e>
                    </m:nary>
                    <m:d>
                      <m:dPr>
                        <m:begChr m:val="["/>
                        <m:endChr m:val="]"/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hu-HU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𝐻</m:t>
                            </m:r>
                          </m:e>
                          <m:sub>
                            <m:r>
                              <a:rPr lang="hu-HU" b="0" i="1" smtClean="0">
                                <a:latin typeface="Cambria Math" panose="02040503050406030204" pitchFamily="18" charset="0"/>
                              </a:rPr>
                              <m:t>𝐸</m:t>
                            </m:r>
                          </m:sub>
                        </m:sSub>
                      </m:e>
                    </m:d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hu-HU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u-HU" i="1">
                            <a:latin typeface="Cambria Math" panose="02040503050406030204" pitchFamily="18" charset="0"/>
                          </a:rPr>
                          <m:t>𝐽</m:t>
                        </m:r>
                      </m:num>
                      <m:den>
                        <m:r>
                          <a:rPr lang="hu-HU" i="1">
                            <a:latin typeface="Cambria Math" panose="02040503050406030204" pitchFamily="18" charset="0"/>
                          </a:rPr>
                          <m:t>𝑘𝑔</m:t>
                        </m:r>
                      </m:den>
                    </m:f>
                    <m:r>
                      <a:rPr lang="hu-HU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hu-HU" i="1">
                        <a:latin typeface="Cambria Math" panose="02040503050406030204" pitchFamily="18" charset="0"/>
                      </a:rPr>
                      <m:t>𝑆𝑣</m:t>
                    </m:r>
                  </m:oMath>
                </a14:m>
                <a:endParaRPr lang="hu-HU" dirty="0"/>
              </a:p>
              <a:p>
                <a:pPr marL="0" indent="0">
                  <a:buNone/>
                </a:pPr>
                <a:endParaRPr lang="en-US" dirty="0"/>
              </a:p>
            </p:txBody>
          </p:sp>
        </mc:Choice>
        <mc:Fallback>
          <p:sp>
            <p:nvSpPr>
              <p:cNvPr id="3" name="Tartalom hely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217" t="-12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0432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187</Words>
  <Application>Microsoft Office PowerPoint</Application>
  <PresentationFormat>Szélesvásznú</PresentationFormat>
  <Paragraphs>57</Paragraphs>
  <Slides>8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Office-téma</vt:lpstr>
      <vt:lpstr>BME TTK Emelt Fizika Érettségi felkészítő 2022.</vt:lpstr>
      <vt:lpstr>Elméleti Bevezető</vt:lpstr>
      <vt:lpstr>Elektronok</vt:lpstr>
      <vt:lpstr>Atommag</vt:lpstr>
      <vt:lpstr>PowerPoint-bemutató</vt:lpstr>
      <vt:lpstr>Magátalakulások</vt:lpstr>
      <vt:lpstr>Radioaktív bomlástörvény</vt:lpstr>
      <vt:lpstr>Dózisfogalmak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BME TTK Fizika Érettségifelkészítő</dc:title>
  <dc:creator>Fehérvári Gergő</dc:creator>
  <cp:lastModifiedBy>István</cp:lastModifiedBy>
  <cp:revision>48</cp:revision>
  <dcterms:created xsi:type="dcterms:W3CDTF">2022-02-15T15:05:16Z</dcterms:created>
  <dcterms:modified xsi:type="dcterms:W3CDTF">2022-04-10T15:53:16Z</dcterms:modified>
</cp:coreProperties>
</file>