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Fizika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rgbClr val="0070C0"/>
                </a:solidFill>
              </a:rPr>
              <a:t>Emelt Fizika</a:t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 smtClean="0"/>
              <a:t>Érettségi felkészítő 2022.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 smtClean="0"/>
              <a:t>Andorfi István</a:t>
            </a:r>
            <a:endParaRPr lang="hu-HU" sz="2000" dirty="0"/>
          </a:p>
          <a:p>
            <a:r>
              <a:rPr lang="hu-HU" sz="2000" dirty="0"/>
              <a:t>BME </a:t>
            </a:r>
            <a:r>
              <a:rPr lang="hu-HU" sz="2000" dirty="0" smtClean="0"/>
              <a:t>Fizika 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 smtClean="0"/>
              <a:t>IX. Alkalom</a:t>
            </a:r>
          </a:p>
          <a:p>
            <a:r>
              <a:rPr lang="hu-HU" sz="3200" i="1" dirty="0" smtClean="0"/>
              <a:t>Elektron, magfizika</a:t>
            </a:r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hu-HU" b="0" dirty="0" smtClean="0"/>
                  <a:t>Atomo</a:t>
                </a:r>
                <a:r>
                  <a:rPr lang="hu-HU" dirty="0" smtClean="0"/>
                  <a:t>s felépítésű világ: Démokritosz, Dalton</a:t>
                </a:r>
              </a:p>
              <a:p>
                <a:pPr marL="0" indent="0">
                  <a:buNone/>
                </a:pPr>
                <a:r>
                  <a:rPr lang="hu-HU" b="0" dirty="0" smtClean="0"/>
                  <a:t>Elektron felfedezése: Thomson, 1896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b="0" dirty="0" smtClean="0"/>
                  <a:t> első atommodell</a:t>
                </a:r>
              </a:p>
              <a:p>
                <a:pPr marL="0" indent="0">
                  <a:buNone/>
                </a:pPr>
                <a:r>
                  <a:rPr lang="hu-HU" dirty="0" smtClean="0"/>
                  <a:t>Proton felfedezése: Rutherford, 1917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b="0" dirty="0" smtClean="0"/>
                  <a:t> atommag, naprendszermodell</a:t>
                </a:r>
              </a:p>
              <a:p>
                <a:pPr marL="0" indent="0">
                  <a:buNone/>
                </a:pPr>
                <a:r>
                  <a:rPr lang="hu-HU" dirty="0" smtClean="0"/>
                  <a:t>Neutron felfedezése: </a:t>
                </a:r>
                <a:r>
                  <a:rPr lang="hu-HU" dirty="0" err="1" smtClean="0"/>
                  <a:t>Chadwick</a:t>
                </a:r>
                <a:r>
                  <a:rPr lang="hu-HU" dirty="0" smtClean="0"/>
                  <a:t>, 1932 </a:t>
                </a:r>
              </a:p>
              <a:p>
                <a:pPr marL="0" indent="0">
                  <a:buNone/>
                </a:pPr>
                <a:endParaRPr lang="hu-HU" b="0" dirty="0"/>
              </a:p>
              <a:p>
                <a:pPr marL="0" indent="0">
                  <a:buNone/>
                </a:pPr>
                <a:r>
                  <a:rPr lang="hu-HU" dirty="0" smtClean="0"/>
                  <a:t>Problémák a </a:t>
                </a:r>
                <a:r>
                  <a:rPr lang="hu-HU" dirty="0" err="1" smtClean="0"/>
                  <a:t>naprendszermodellel</a:t>
                </a:r>
                <a:r>
                  <a:rPr lang="hu-HU" dirty="0" smtClean="0"/>
                  <a:t>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b="0" dirty="0" smtClean="0"/>
                  <a:t> atom nem klasszikus objektum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b="0" dirty="0" smtClean="0"/>
                  <a:t> kvantumelmélet alkalmazása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b="0" dirty="0" smtClean="0"/>
                  <a:t> Bohr-modell</a:t>
                </a:r>
              </a:p>
              <a:p>
                <a:pPr marL="0" indent="0">
                  <a:buNone/>
                </a:pPr>
                <a:endParaRPr lang="hu-HU" dirty="0"/>
              </a:p>
              <a:p>
                <a:pPr marL="0" indent="0">
                  <a:buNone/>
                </a:pPr>
                <a:r>
                  <a:rPr lang="hu-HU" b="0" dirty="0" smtClean="0"/>
                  <a:t>Kvantummechanika: Schrödinger egyenlet, 1926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b="0" dirty="0" smtClean="0"/>
                  <a:t> valószínűségi értelmezés.</a:t>
                </a: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26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Elektronok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hu-HU" dirty="0" smtClean="0"/>
                  <a:t>Elektron: feles spinű, +1-es lepton, elemi töltés -1-szeresét hordozza.</a:t>
                </a:r>
              </a:p>
              <a:p>
                <a:pPr marL="0" indent="0">
                  <a:buNone/>
                </a:pPr>
                <a:r>
                  <a:rPr lang="hu-HU" dirty="0" smtClean="0"/>
                  <a:t>Ez a részecske „felelős” az elektromos áramért és a kémiai kötésekért</a:t>
                </a:r>
              </a:p>
              <a:p>
                <a:pPr marL="0" indent="0">
                  <a:buNone/>
                </a:pPr>
                <a:endParaRPr lang="hu-HU" dirty="0"/>
              </a:p>
              <a:p>
                <a:pPr marL="0" indent="0">
                  <a:buNone/>
                </a:pPr>
                <a:r>
                  <a:rPr lang="hu-HU" dirty="0" smtClean="0"/>
                  <a:t>Atomi elektron: </a:t>
                </a:r>
                <a:r>
                  <a:rPr lang="hu-HU" dirty="0" err="1" smtClean="0"/>
                  <a:t>Fermionikus</a:t>
                </a:r>
                <a:r>
                  <a:rPr lang="hu-HU" dirty="0" smtClean="0"/>
                  <a:t> tulajdonságú.</a:t>
                </a:r>
              </a:p>
              <a:p>
                <a:pPr marL="0" indent="0">
                  <a:buNone/>
                </a:pPr>
                <a:r>
                  <a:rPr lang="hu-HU" dirty="0" smtClean="0"/>
                  <a:t>A Schrödinger egyenlet megoldását 3 egész szám karakterizálja: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hu-HU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ℕ</m:t>
                        </m:r>
                      </m:e>
                      <m:sup>
                        <m:r>
                          <a:rPr lang="hu-HU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hu-HU" dirty="0" smtClean="0"/>
                  <a:t> – </a:t>
                </a:r>
                <a:r>
                  <a:rPr lang="hu-HU" dirty="0" err="1" smtClean="0"/>
                  <a:t>főkvantumszám</a:t>
                </a:r>
                <a:endParaRPr lang="hu-HU" dirty="0" smtClean="0"/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i="1" dirty="0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hu-H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hu-H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0,…,</m:t>
                    </m:r>
                    <m:r>
                      <a:rPr lang="hu-H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hu-H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−1 </m:t>
                    </m:r>
                  </m:oMath>
                </a14:m>
                <a:r>
                  <a:rPr lang="hu-HU" dirty="0" smtClean="0"/>
                  <a:t>– mellékkvantumszám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hu-H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hu-H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hu-H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hu-H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,…,</m:t>
                    </m:r>
                    <m:r>
                      <a:rPr lang="hu-HU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hu-HU" dirty="0" smtClean="0"/>
                  <a:t> – mágneses kvantumszám</a:t>
                </a:r>
              </a:p>
              <a:p>
                <a:pPr marL="0" indent="0">
                  <a:buNone/>
                </a:pPr>
                <a:r>
                  <a:rPr lang="hu-HU" dirty="0" smtClean="0"/>
                  <a:t>Mágneses tulajdonságokból jön + 1 kvantumszám: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=±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u-HU" dirty="0" smtClean="0"/>
                  <a:t> - </a:t>
                </a:r>
                <a:r>
                  <a:rPr lang="hu-HU" dirty="0" err="1" smtClean="0"/>
                  <a:t>spinkvantumszám</a:t>
                </a:r>
                <a:endParaRPr lang="hu-HU" dirty="0" smtClean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Jobb oldali kapcsos zárójel 3"/>
          <p:cNvSpPr/>
          <p:nvPr/>
        </p:nvSpPr>
        <p:spPr>
          <a:xfrm>
            <a:off x="7863840" y="3758184"/>
            <a:ext cx="758952" cy="1975104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/>
          <p:cNvSpPr txBox="1"/>
          <p:nvPr/>
        </p:nvSpPr>
        <p:spPr>
          <a:xfrm>
            <a:off x="8796528" y="4352544"/>
            <a:ext cx="1792224" cy="8309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2400" dirty="0" smtClean="0"/>
              <a:t>Periódusos rendszer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131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Atommag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dirty="0" smtClean="0"/>
                  <a:t>Protonok és neutronok kötött állapota: elektrosztatikus taszítás + magerő</a:t>
                </a:r>
              </a:p>
              <a:p>
                <a:pPr marL="0" indent="0">
                  <a:buNone/>
                </a:pPr>
                <a:r>
                  <a:rPr lang="hu-HU" dirty="0" smtClean="0"/>
                  <a:t>Protonszám=rendszám (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hu-HU" dirty="0" smtClean="0"/>
                  <a:t>)</a:t>
                </a:r>
              </a:p>
              <a:p>
                <a:pPr marL="0" indent="0">
                  <a:buNone/>
                </a:pPr>
                <a:r>
                  <a:rPr lang="hu-HU" dirty="0" smtClean="0"/>
                  <a:t>Neutronszám (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hu-HU" dirty="0" smtClean="0"/>
                  <a:t>)</a:t>
                </a:r>
              </a:p>
              <a:p>
                <a:pPr marL="0" indent="0">
                  <a:buNone/>
                </a:pPr>
                <a:r>
                  <a:rPr lang="hu-HU" dirty="0" smtClean="0"/>
                  <a:t>Tömegszám: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𝑍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hu-HU" dirty="0" smtClean="0"/>
              </a:p>
              <a:p>
                <a:pPr marL="0" indent="0">
                  <a:buNone/>
                </a:pPr>
                <a:r>
                  <a:rPr lang="hu-HU" dirty="0" smtClean="0"/>
                  <a:t>Kötési energia: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𝑍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𝑁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)∙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dirty="0" smtClean="0"/>
                  <a:t> Tömegdefektus</a:t>
                </a:r>
              </a:p>
              <a:p>
                <a:pPr marL="0" indent="0">
                  <a:buNone/>
                </a:pPr>
                <a:r>
                  <a:rPr lang="hu-HU" dirty="0" smtClean="0"/>
                  <a:t>Teljes energia: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88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0"/>
            <a:ext cx="10881360" cy="684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3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Magátalakulások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dirty="0" smtClean="0"/>
                  <a:t>Energiaminimum: magok a legkötöttebb állapotra törekszenek</a:t>
                </a:r>
              </a:p>
              <a:p>
                <a:pPr marL="0" indent="0">
                  <a:buNone/>
                </a:pPr>
                <a:r>
                  <a:rPr lang="hu-HU" dirty="0" smtClean="0"/>
                  <a:t>Alacsonyabb kötési energiáról magasabb felé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dirty="0" smtClean="0"/>
                  <a:t> radioaktivitás, magreakciók</a:t>
                </a:r>
              </a:p>
              <a:p>
                <a:pPr marL="0" indent="0">
                  <a:buNone/>
                </a:pPr>
                <a:endParaRPr lang="hu-HU" dirty="0"/>
              </a:p>
              <a:p>
                <a:pPr marL="0" indent="0">
                  <a:buNone/>
                </a:pPr>
                <a:r>
                  <a:rPr lang="hu-HU" dirty="0" smtClean="0"/>
                  <a:t>Radioaktivitás: </a:t>
                </a:r>
                <a:r>
                  <a:rPr lang="hu-HU" dirty="0" err="1" smtClean="0"/>
                  <a:t>Bequerel</a:t>
                </a:r>
                <a:r>
                  <a:rPr lang="hu-HU" dirty="0" smtClean="0"/>
                  <a:t>, Curie, 1896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hu-HU" dirty="0" smtClean="0"/>
                  <a:t> bomlások, elektronbefogás,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−,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hu-HU" dirty="0" smtClean="0"/>
                  <a:t>emisszió</a:t>
                </a:r>
              </a:p>
              <a:p>
                <a:pPr marL="0" indent="0">
                  <a:buNone/>
                </a:pPr>
                <a:r>
                  <a:rPr lang="hu-HU" dirty="0" smtClean="0"/>
                  <a:t>Magreakciók: fúzió, </a:t>
                </a:r>
                <a:r>
                  <a:rPr lang="hu-HU" dirty="0" err="1" smtClean="0"/>
                  <a:t>fisszió</a:t>
                </a:r>
                <a:endParaRPr lang="hu-HU" dirty="0" smtClean="0"/>
              </a:p>
              <a:p>
                <a:pPr marL="0" indent="0">
                  <a:buNone/>
                </a:pPr>
                <a:r>
                  <a:rPr lang="hu-HU" dirty="0" smtClean="0"/>
                  <a:t>Szabályok: töltések megmaradása: elektromos, lepton, barion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:r>
                  <a:rPr lang="hu-HU" dirty="0" smtClean="0"/>
                  <a:t>energia megmaradása, impulzus megmaradása</a:t>
                </a:r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8449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Radioaktív bomlástörvény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dirty="0" smtClean="0"/>
                  <a:t>Bomlást leíró differenciálegyenlet: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hu-HU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𝑑𝑁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hu-HU" dirty="0" smtClean="0"/>
              </a:p>
              <a:p>
                <a:pPr marL="0" indent="0">
                  <a:buNone/>
                </a:pPr>
                <a:r>
                  <a:rPr lang="hu-HU" dirty="0" smtClean="0"/>
                  <a:t>Megoldása: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sSub>
                              <m:sSub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1/2</m:t>
                                </m:r>
                              </m:sub>
                            </m:sSub>
                          </m:den>
                        </m:f>
                      </m:sup>
                    </m:sSup>
                  </m:oMath>
                </a14:m>
                <a:endParaRPr lang="hu-HU" dirty="0" smtClean="0"/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hu-HU" dirty="0" smtClean="0"/>
                  <a:t>: bomlásállandó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1/2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ln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⁡(2)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hu-HU" dirty="0" smtClean="0"/>
                  <a:t>: felezési idő, </a:t>
                </a:r>
              </a:p>
              <a:p>
                <a:pPr marL="0" indent="0">
                  <a:buNone/>
                </a:pPr>
                <a:r>
                  <a:rPr lang="hu-HU" dirty="0"/>
                  <a:t>	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hu-HU" dirty="0" smtClean="0"/>
                  <a:t>: aktivitás,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𝐵𝑞</m:t>
                    </m:r>
                  </m:oMath>
                </a14:m>
                <a:endParaRPr lang="hu-HU" dirty="0" smtClean="0"/>
              </a:p>
              <a:p>
                <a:pPr marL="0" indent="0">
                  <a:buNone/>
                </a:pPr>
                <a:r>
                  <a:rPr lang="hu-HU" dirty="0" smtClean="0"/>
                  <a:t>Radioaktív bomlás egy örökifjú, sztochasztikus folyamat, statisztikai leírás!</a:t>
                </a:r>
                <a:endParaRPr lang="en-US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0603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Dózisfogalmak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dirty="0" smtClean="0"/>
                  <a:t>Elnyelt dózis: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𝑑𝐸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𝑑𝑚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begChr m:val="["/>
                        <m:endChr m:val="]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𝐺𝑦</m:t>
                    </m:r>
                  </m:oMath>
                </a14:m>
                <a:endParaRPr lang="hu-HU" dirty="0" smtClean="0"/>
              </a:p>
              <a:p>
                <a:pPr marL="0" indent="0">
                  <a:buNone/>
                </a:pPr>
                <a:r>
                  <a:rPr lang="hu-HU" dirty="0" smtClean="0"/>
                  <a:t>Elnyelt dózisteljesítmény: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𝑑𝐷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begChr m:val="["/>
                        <m:endChr m:val="]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𝐺𝑦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endParaRPr lang="hu-HU" dirty="0" smtClean="0"/>
              </a:p>
              <a:p>
                <a:pPr marL="0" indent="0">
                  <a:buNone/>
                </a:pPr>
                <a:r>
                  <a:rPr lang="hu-HU" dirty="0" smtClean="0"/>
                  <a:t>Egyenértékdózis: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begChr m:val="["/>
                        <m:endChr m:val="]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𝑆𝑣</m:t>
                    </m:r>
                  </m:oMath>
                </a14:m>
                <a:endParaRPr lang="hu-HU" dirty="0" smtClean="0"/>
              </a:p>
              <a:p>
                <a:pPr marL="0" indent="0">
                  <a:buNone/>
                </a:pPr>
                <a:r>
                  <a:rPr lang="hu-HU" dirty="0" smtClean="0"/>
                  <a:t>Effektív egyenértékdózis: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, </m:t>
                        </m:r>
                      </m:e>
                    </m:nary>
                    <m:d>
                      <m:dPr>
                        <m:begChr m:val="["/>
                        <m:endChr m:val="]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e>
                    </m:d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i="1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hu-HU" i="1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𝑆𝑣</m:t>
                    </m:r>
                  </m:oMath>
                </a14:m>
                <a:endParaRPr lang="hu-HU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432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187</Words>
  <Application>Microsoft Office PowerPoint</Application>
  <PresentationFormat>Szélesvásznú</PresentationFormat>
  <Paragraphs>57</Paragraphs>
  <Slides>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Office-téma</vt:lpstr>
      <vt:lpstr>BME TTK Emelt Fizika Érettségi felkészítő 2022.</vt:lpstr>
      <vt:lpstr>Elméleti Bevezető</vt:lpstr>
      <vt:lpstr>Elektronok</vt:lpstr>
      <vt:lpstr>Atommag</vt:lpstr>
      <vt:lpstr>PowerPoint-bemutató</vt:lpstr>
      <vt:lpstr>Magátalakulások</vt:lpstr>
      <vt:lpstr>Radioaktív bomlástörvény</vt:lpstr>
      <vt:lpstr>Dózisfogalmak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István</cp:lastModifiedBy>
  <cp:revision>48</cp:revision>
  <dcterms:created xsi:type="dcterms:W3CDTF">2022-02-15T15:05:16Z</dcterms:created>
  <dcterms:modified xsi:type="dcterms:W3CDTF">2022-04-10T15:53:16Z</dcterms:modified>
</cp:coreProperties>
</file>