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 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 err="1"/>
              <a:t>Vajtai</a:t>
            </a:r>
            <a:r>
              <a:rPr lang="hu-HU" sz="2000" dirty="0"/>
              <a:t> Lili</a:t>
            </a:r>
          </a:p>
          <a:p>
            <a:r>
              <a:rPr lang="hu-HU" sz="2000" dirty="0"/>
              <a:t>BME Fizika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/>
              <a:t>I. Alkalom</a:t>
            </a:r>
          </a:p>
          <a:p>
            <a:r>
              <a:rPr lang="hu-HU" sz="3200" i="1" dirty="0"/>
              <a:t>Kinematika, lendület, körmozgás, rezgőmozgás</a:t>
            </a:r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/>
              <a:t>Haladó mozgások:</a:t>
            </a:r>
          </a:p>
          <a:p>
            <a:pPr/>
            <a:r>
              <a:rPr lang="hu-HU" dirty="0"/>
              <a:t>Kinematika</a:t>
            </a:r>
            <a:endParaRPr lang="hu-HU" b="0" dirty="0"/>
          </a:p>
          <a:p>
            <a:pPr/>
            <a:r>
              <a:rPr lang="hu-HU" dirty="0"/>
              <a:t>Koordinátarendszer, vonatkoztatási rendszer</a:t>
            </a:r>
          </a:p>
          <a:p>
            <a:pPr/>
            <a:r>
              <a:rPr lang="hu-HU" dirty="0"/>
              <a:t>Pálya, út, elmozdulás</a:t>
            </a:r>
          </a:p>
          <a:p>
            <a:pPr/>
            <a:r>
              <a:rPr lang="hu-HU" b="0" dirty="0"/>
              <a:t>Sebesség (definíció, egyenletes mozgás, képlet, mértékegységek)</a:t>
            </a:r>
          </a:p>
          <a:p>
            <a:pPr/>
            <a:r>
              <a:rPr lang="hu-HU" dirty="0"/>
              <a:t>Átlagsebesség, pillanatnyi sebesség, vektor jelleg (irány)</a:t>
            </a:r>
          </a:p>
          <a:p>
            <a:pPr/>
            <a:r>
              <a:rPr lang="hu-HU" b="0" dirty="0"/>
              <a:t>Gyorsulás (definíció, képletek, egyenletesen változó mozgás, szabadesés)</a:t>
            </a:r>
          </a:p>
          <a:p>
            <a:pPr/>
            <a:r>
              <a:rPr lang="hu-HU" dirty="0"/>
              <a:t>Erő</a:t>
            </a:r>
            <a:endParaRPr lang="hu-HU" b="0" dirty="0"/>
          </a:p>
          <a:p>
            <a:pPr/>
            <a:endParaRPr lang="hu-HU" b="0" dirty="0"/>
          </a:p>
          <a:p>
            <a:pPr/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963CCC2-1D29-4272-8968-8DFEE8E9C470}"/>
                  </a:ext>
                </a:extLst>
              </p:cNvPr>
              <p:cNvSpPr txBox="1"/>
              <p:nvPr/>
            </p:nvSpPr>
            <p:spPr>
              <a:xfrm>
                <a:off x="10177729" y="3429000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963CCC2-1D29-4272-8968-8DFEE8E9C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7729" y="3429000"/>
                <a:ext cx="187452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C2D951CB-49A6-4F6E-BBF9-F81DC15C634F}"/>
                  </a:ext>
                </a:extLst>
              </p:cNvPr>
              <p:cNvSpPr txBox="1"/>
              <p:nvPr/>
            </p:nvSpPr>
            <p:spPr>
              <a:xfrm>
                <a:off x="2815057" y="4878104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C2D951CB-49A6-4F6E-BBF9-F81DC15C6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057" y="4878104"/>
                <a:ext cx="1874520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DC03EDEA-1A28-4A4D-82E4-03063C0C3C91}"/>
                  </a:ext>
                </a:extLst>
              </p:cNvPr>
              <p:cNvSpPr txBox="1"/>
              <p:nvPr/>
            </p:nvSpPr>
            <p:spPr>
              <a:xfrm>
                <a:off x="10177729" y="4070132"/>
                <a:ext cx="1874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DC03EDEA-1A28-4A4D-82E4-03063C0C3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7729" y="4070132"/>
                <a:ext cx="1874520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4C9265DE-F35F-472D-86D8-A4F53416784E}"/>
                  </a:ext>
                </a:extLst>
              </p:cNvPr>
              <p:cNvSpPr txBox="1"/>
              <p:nvPr/>
            </p:nvSpPr>
            <p:spPr>
              <a:xfrm>
                <a:off x="4242981" y="4878104"/>
                <a:ext cx="2519138" cy="925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u-HU" b="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hu-HU" b="0" i="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p>
                              <m:r>
                                <a:rPr lang="hu-HU" b="0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hu-HU" b="0" dirty="0"/>
              </a:p>
              <a:p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4C9265DE-F35F-472D-86D8-A4F534167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981" y="4878104"/>
                <a:ext cx="2519138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BD5EDFE9-3D2D-4D25-9BA5-3DA1121074FF}"/>
                  </a:ext>
                </a:extLst>
              </p:cNvPr>
              <p:cNvSpPr txBox="1"/>
              <p:nvPr/>
            </p:nvSpPr>
            <p:spPr>
              <a:xfrm>
                <a:off x="9675772" y="2787868"/>
                <a:ext cx="2376477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BD5EDFE9-3D2D-4D25-9BA5-3DA112107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772" y="2787868"/>
                <a:ext cx="2376477" cy="5648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/>
              <a:t>Lendület:</a:t>
            </a:r>
          </a:p>
          <a:p>
            <a:pPr/>
            <a:r>
              <a:rPr lang="hu-HU" dirty="0"/>
              <a:t>Definíció, mértékegység, vektor jelleg</a:t>
            </a:r>
          </a:p>
          <a:p>
            <a:pPr/>
            <a:r>
              <a:rPr lang="hu-HU" dirty="0"/>
              <a:t>Rendszer összes lendülete</a:t>
            </a:r>
          </a:p>
          <a:p>
            <a:pPr/>
            <a:r>
              <a:rPr lang="hu-HU" b="0" dirty="0"/>
              <a:t>Zárt rendszer</a:t>
            </a:r>
          </a:p>
          <a:p>
            <a:pPr/>
            <a:r>
              <a:rPr lang="hu-HU" dirty="0"/>
              <a:t>Lendületmegmaradás</a:t>
            </a:r>
            <a:endParaRPr lang="hu-HU" b="0" dirty="0"/>
          </a:p>
          <a:p>
            <a:pPr/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8656E655-3844-4686-9974-670A0293AD7E}"/>
                  </a:ext>
                </a:extLst>
              </p:cNvPr>
              <p:cNvSpPr txBox="1"/>
              <p:nvPr/>
            </p:nvSpPr>
            <p:spPr>
              <a:xfrm>
                <a:off x="8082339" y="2071506"/>
                <a:ext cx="1464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𝑚𝑣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8656E655-3844-4686-9974-670A0293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339" y="2071506"/>
                <a:ext cx="1464688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0A1F0A70-0B60-44CB-89E2-03D89639CCBC}"/>
                  </a:ext>
                </a:extLst>
              </p:cNvPr>
              <p:cNvSpPr txBox="1"/>
              <p:nvPr/>
            </p:nvSpPr>
            <p:spPr>
              <a:xfrm>
                <a:off x="8989887" y="2071506"/>
                <a:ext cx="20034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0A1F0A70-0B60-44CB-89E2-03D89639C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887" y="2071506"/>
                <a:ext cx="2003461" cy="369332"/>
              </a:xfrm>
              <a:prstGeom prst="rect">
                <a:avLst/>
              </a:prstGeom>
              <a:blipFill>
                <a:blip r:embed="rId3"/>
                <a:stretch>
                  <a:fillRect t="-23333" b="-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1F3BF58-1FDE-4F46-A601-571E3BDF985D}"/>
                  </a:ext>
                </a:extLst>
              </p:cNvPr>
              <p:cNvSpPr txBox="1"/>
              <p:nvPr/>
            </p:nvSpPr>
            <p:spPr>
              <a:xfrm>
                <a:off x="5837439" y="2412145"/>
                <a:ext cx="179112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1F3BF58-1FDE-4F46-A601-571E3BDF9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439" y="2412145"/>
                <a:ext cx="1791126" cy="764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0D7AA60E-5C41-4221-93CB-47C6858635E5}"/>
                  </a:ext>
                </a:extLst>
              </p:cNvPr>
              <p:cNvSpPr txBox="1"/>
              <p:nvPr/>
            </p:nvSpPr>
            <p:spPr>
              <a:xfrm>
                <a:off x="5029203" y="3389779"/>
                <a:ext cx="2337368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=á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𝑙𝑙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0D7AA60E-5C41-4221-93CB-47C685863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3" y="3389779"/>
                <a:ext cx="2337368" cy="764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19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/>
              <a:t>Periodikus mozgások:</a:t>
            </a:r>
          </a:p>
          <a:p>
            <a:r>
              <a:rPr lang="hu-HU" dirty="0"/>
              <a:t>Definíció</a:t>
            </a:r>
          </a:p>
          <a:p>
            <a:r>
              <a:rPr lang="hu-HU" dirty="0"/>
              <a:t>Periódusidő (meghatározás, mértékegység, képletek)</a:t>
            </a:r>
          </a:p>
          <a:p>
            <a:r>
              <a:rPr lang="hu-HU" b="0" dirty="0"/>
              <a:t>Frekvencia (definíció, mértékegység)</a:t>
            </a:r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AC4E3FC1-B21F-43FB-92BB-B9E45198BC15}"/>
                  </a:ext>
                </a:extLst>
              </p:cNvPr>
              <p:cNvSpPr txBox="1"/>
              <p:nvPr/>
            </p:nvSpPr>
            <p:spPr>
              <a:xfrm>
                <a:off x="9574210" y="2405601"/>
                <a:ext cx="1051720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AC4E3FC1-B21F-43FB-92BB-B9E45198B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210" y="2405601"/>
                <a:ext cx="1051720" cy="6613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2F97A82F-4344-4B14-9AE3-46A41F931533}"/>
                  </a:ext>
                </a:extLst>
              </p:cNvPr>
              <p:cNvSpPr txBox="1"/>
              <p:nvPr/>
            </p:nvSpPr>
            <p:spPr>
              <a:xfrm>
                <a:off x="9210275" y="3066936"/>
                <a:ext cx="177958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hu-HU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2F97A82F-4344-4B14-9AE3-46A41F931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275" y="3066936"/>
                <a:ext cx="1779589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37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627760" cy="4809798"/>
          </a:xfrm>
        </p:spPr>
        <p:txBody>
          <a:bodyPr/>
          <a:lstStyle/>
          <a:p>
            <a:pPr marL="0" indent="0">
              <a:buNone/>
            </a:pPr>
            <a:r>
              <a:rPr lang="hu-HU" sz="3600" dirty="0"/>
              <a:t>K</a:t>
            </a:r>
            <a:r>
              <a:rPr lang="hu-HU" sz="3600" b="0" dirty="0"/>
              <a:t>örmozgás</a:t>
            </a:r>
            <a:r>
              <a:rPr lang="hu-HU" b="0" dirty="0"/>
              <a:t>:</a:t>
            </a:r>
          </a:p>
          <a:p>
            <a:pPr/>
            <a:r>
              <a:rPr lang="hu-HU" dirty="0"/>
              <a:t>Analógia haladó mozgással</a:t>
            </a:r>
          </a:p>
          <a:p>
            <a:pPr/>
            <a:r>
              <a:rPr lang="hu-HU" b="0" dirty="0"/>
              <a:t>Szögelfordulás (koordinátarendszer, ívhossz, elmozdulás, képletek)</a:t>
            </a:r>
          </a:p>
          <a:p>
            <a:pPr/>
            <a:r>
              <a:rPr lang="hu-HU" dirty="0"/>
              <a:t>Szögsebesség (definíció, sebesség, mértékegység, képletek, frekvencia)</a:t>
            </a:r>
          </a:p>
          <a:p>
            <a:pPr/>
            <a:r>
              <a:rPr lang="hu-HU" b="0" dirty="0"/>
              <a:t>(Szöggyorsulás (definíció, gyorsulás, mértékegység, képletek))</a:t>
            </a:r>
          </a:p>
          <a:p>
            <a:pPr/>
            <a:r>
              <a:rPr lang="hu-HU" dirty="0"/>
              <a:t>Dinamikai feltétel</a:t>
            </a:r>
            <a:endParaRPr lang="hu-HU" b="0" dirty="0"/>
          </a:p>
          <a:p>
            <a:pPr marL="0" indent="0">
              <a:buNone/>
            </a:pPr>
            <a:r>
              <a:rPr lang="hu-HU" sz="3600" dirty="0"/>
              <a:t>Forgómozgás:</a:t>
            </a:r>
            <a:endParaRPr lang="hu-HU" sz="3600" b="0" dirty="0"/>
          </a:p>
          <a:p>
            <a:pPr/>
            <a:r>
              <a:rPr lang="hu-HU" dirty="0"/>
              <a:t>(Forgatónyomaték (erőpárok, definíció))</a:t>
            </a:r>
            <a:endParaRPr lang="hu-HU" b="0" dirty="0"/>
          </a:p>
          <a:p>
            <a:pPr/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6677716-385F-4F27-9B9F-22E2922B34AF}"/>
                  </a:ext>
                </a:extLst>
              </p:cNvPr>
              <p:cNvSpPr txBox="1"/>
              <p:nvPr/>
            </p:nvSpPr>
            <p:spPr>
              <a:xfrm>
                <a:off x="4536853" y="1371296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i="0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i="0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6677716-385F-4F27-9B9F-22E2922B3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853" y="1371296"/>
                <a:ext cx="187452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DC1C0FD6-BA17-400E-8780-5DA901FDA26D}"/>
                  </a:ext>
                </a:extLst>
              </p:cNvPr>
              <p:cNvSpPr txBox="1"/>
              <p:nvPr/>
            </p:nvSpPr>
            <p:spPr>
              <a:xfrm>
                <a:off x="5707073" y="1390104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dirty="0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hu-HU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DC1C0FD6-BA17-400E-8780-5DA901FDA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073" y="1390104"/>
                <a:ext cx="1874520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05250AD-5377-4F6F-8D37-D6769603A7A6}"/>
                  </a:ext>
                </a:extLst>
              </p:cNvPr>
              <p:cNvSpPr txBox="1"/>
              <p:nvPr/>
            </p:nvSpPr>
            <p:spPr>
              <a:xfrm>
                <a:off x="9479280" y="4048036"/>
                <a:ext cx="1874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05250AD-5377-4F6F-8D37-D6769603A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0" y="4048036"/>
                <a:ext cx="18745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2296D348-0E9B-43E8-B1D2-52EB584ED612}"/>
                  </a:ext>
                </a:extLst>
              </p:cNvPr>
              <p:cNvSpPr txBox="1"/>
              <p:nvPr/>
            </p:nvSpPr>
            <p:spPr>
              <a:xfrm>
                <a:off x="9155269" y="4452773"/>
                <a:ext cx="2522542" cy="617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2296D348-0E9B-43E8-B1D2-52EB584ED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269" y="4452773"/>
                <a:ext cx="2522542" cy="617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F91E7CDD-6C28-4494-A624-FA83721378F7}"/>
                  </a:ext>
                </a:extLst>
              </p:cNvPr>
              <p:cNvSpPr txBox="1"/>
              <p:nvPr/>
            </p:nvSpPr>
            <p:spPr>
              <a:xfrm>
                <a:off x="7701433" y="1951234"/>
                <a:ext cx="9550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F91E7CDD-6C28-4494-A624-FA837213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433" y="1951234"/>
                <a:ext cx="955047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4AFCEFDA-4512-4E69-8629-E4B274CBF717}"/>
                  </a:ext>
                </a:extLst>
              </p:cNvPr>
              <p:cNvSpPr txBox="1"/>
              <p:nvPr/>
            </p:nvSpPr>
            <p:spPr>
              <a:xfrm>
                <a:off x="8953420" y="1951234"/>
                <a:ext cx="1051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4AFCEFDA-4512-4E69-8629-E4B274CBF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20" y="1951234"/>
                <a:ext cx="105172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860164C6-1F6F-466E-A8DC-8A701EE0DBDE}"/>
                  </a:ext>
                </a:extLst>
              </p:cNvPr>
              <p:cNvSpPr txBox="1"/>
              <p:nvPr/>
            </p:nvSpPr>
            <p:spPr>
              <a:xfrm>
                <a:off x="10302080" y="1953640"/>
                <a:ext cx="1051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baseline="-25000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860164C6-1F6F-466E-A8DC-8A701EE0D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080" y="1953640"/>
                <a:ext cx="1051720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33BF6377-C012-4158-93F3-2F72F8E33951}"/>
                  </a:ext>
                </a:extLst>
              </p:cNvPr>
              <p:cNvSpPr txBox="1"/>
              <p:nvPr/>
            </p:nvSpPr>
            <p:spPr>
              <a:xfrm>
                <a:off x="4458869" y="3954129"/>
                <a:ext cx="24688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𝑐𝑝</m:t>
                          </m:r>
                        </m:sub>
                      </m:sSub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u-H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33BF6377-C012-4158-93F3-2F72F8E33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869" y="3954129"/>
                <a:ext cx="2468837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23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/>
              <a:t>Harmonikus rezgőmozgás:</a:t>
            </a:r>
          </a:p>
          <a:p>
            <a:r>
              <a:rPr lang="hu-HU" dirty="0"/>
              <a:t>Definíció, leíró függvények</a:t>
            </a:r>
          </a:p>
          <a:p>
            <a:r>
              <a:rPr lang="hu-HU" b="0" dirty="0"/>
              <a:t>Dinamikai feltétel</a:t>
            </a:r>
          </a:p>
          <a:p>
            <a:r>
              <a:rPr lang="hu-HU" dirty="0"/>
              <a:t>Példák</a:t>
            </a:r>
            <a:endParaRPr lang="hu-HU" b="0" dirty="0"/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76582998-4652-4A31-96F3-A604765C5097}"/>
                  </a:ext>
                </a:extLst>
              </p:cNvPr>
              <p:cNvSpPr txBox="1"/>
              <p:nvPr/>
            </p:nvSpPr>
            <p:spPr>
              <a:xfrm>
                <a:off x="7374522" y="1753664"/>
                <a:ext cx="3020602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i="1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76582998-4652-4A31-96F3-A604765C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522" y="1753664"/>
                <a:ext cx="3020602" cy="378245"/>
              </a:xfrm>
              <a:prstGeom prst="rect">
                <a:avLst/>
              </a:prstGeom>
              <a:blipFill>
                <a:blip r:embed="rId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DC40BE4-E26A-4A39-B940-E1416E29D111}"/>
                  </a:ext>
                </a:extLst>
              </p:cNvPr>
              <p:cNvSpPr txBox="1"/>
              <p:nvPr/>
            </p:nvSpPr>
            <p:spPr>
              <a:xfrm>
                <a:off x="7374522" y="2155852"/>
                <a:ext cx="3020602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DC40BE4-E26A-4A39-B940-E1416E29D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522" y="2155852"/>
                <a:ext cx="3020602" cy="378245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2DA179B3-4ACA-421A-B827-BC0735C2EFFB}"/>
                  </a:ext>
                </a:extLst>
              </p:cNvPr>
              <p:cNvSpPr txBox="1"/>
              <p:nvPr/>
            </p:nvSpPr>
            <p:spPr>
              <a:xfrm>
                <a:off x="7374522" y="2553194"/>
                <a:ext cx="30206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hu-HU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i="1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2DA179B3-4ACA-421A-B827-BC0735C2E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522" y="2553194"/>
                <a:ext cx="3020602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42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/>
              <a:t>Képletek összegzése:</a:t>
            </a:r>
          </a:p>
          <a:p>
            <a:pPr marL="0" indent="0">
              <a:buNone/>
            </a:pPr>
            <a:endParaRPr lang="hu-HU" b="0" i="1" dirty="0"/>
          </a:p>
          <a:p>
            <a:pPr marL="0" indent="0">
              <a:buNone/>
            </a:pPr>
            <a:endParaRPr lang="hu-HU" b="0" i="1" dirty="0"/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B525058-1603-4C41-8D2A-70CD3FE0F2EE}"/>
                  </a:ext>
                </a:extLst>
              </p:cNvPr>
              <p:cNvSpPr txBox="1"/>
              <p:nvPr/>
            </p:nvSpPr>
            <p:spPr>
              <a:xfrm>
                <a:off x="2287177" y="1898161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B525058-1603-4C41-8D2A-70CD3FE0F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177" y="1898161"/>
                <a:ext cx="187452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EA8863B3-4319-45DC-A524-A8621080CCCA}"/>
                  </a:ext>
                </a:extLst>
              </p:cNvPr>
              <p:cNvSpPr txBox="1"/>
              <p:nvPr/>
            </p:nvSpPr>
            <p:spPr>
              <a:xfrm>
                <a:off x="4162439" y="1919789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EA8863B3-4319-45DC-A524-A8621080C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439" y="1919789"/>
                <a:ext cx="1874520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58E7D4F2-AC7F-4AF2-AE1F-EC9E8B9515AD}"/>
                  </a:ext>
                </a:extLst>
              </p:cNvPr>
              <p:cNvSpPr txBox="1"/>
              <p:nvPr/>
            </p:nvSpPr>
            <p:spPr>
              <a:xfrm>
                <a:off x="2280994" y="2513174"/>
                <a:ext cx="1874520" cy="618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hu-HU" b="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58E7D4F2-AC7F-4AF2-AE1F-EC9E8B951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994" y="2513174"/>
                <a:ext cx="1874520" cy="6183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25238F59-DF4F-46AB-9A4A-113E36039E9F}"/>
                  </a:ext>
                </a:extLst>
              </p:cNvPr>
              <p:cNvSpPr txBox="1"/>
              <p:nvPr/>
            </p:nvSpPr>
            <p:spPr>
              <a:xfrm>
                <a:off x="3910582" y="2510893"/>
                <a:ext cx="2519138" cy="925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hu-HU" b="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hu-HU" b="0" i="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p>
                              <m:r>
                                <a:rPr lang="hu-HU" b="0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hu-HU" b="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b="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dirty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hu-HU" b="0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hu-HU" b="0" dirty="0"/>
              </a:p>
              <a:p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25238F59-DF4F-46AB-9A4A-113E36039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82" y="2510893"/>
                <a:ext cx="2519138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0413BD77-B4C3-40D1-A7A3-2761CBF96496}"/>
                  </a:ext>
                </a:extLst>
              </p:cNvPr>
              <p:cNvSpPr txBox="1"/>
              <p:nvPr/>
            </p:nvSpPr>
            <p:spPr>
              <a:xfrm>
                <a:off x="8472915" y="2052440"/>
                <a:ext cx="2376477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0413BD77-B4C3-40D1-A7A3-2761CBF96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915" y="2052440"/>
                <a:ext cx="2376477" cy="5648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A251E4AE-ACB4-4949-AEC2-6B12B006D7B0}"/>
                  </a:ext>
                </a:extLst>
              </p:cNvPr>
              <p:cNvSpPr txBox="1"/>
              <p:nvPr/>
            </p:nvSpPr>
            <p:spPr>
              <a:xfrm>
                <a:off x="8723894" y="1683108"/>
                <a:ext cx="1874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A251E4AE-ACB4-4949-AEC2-6B12B006D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894" y="1683108"/>
                <a:ext cx="187452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övegdoboz 9">
            <a:extLst>
              <a:ext uri="{FF2B5EF4-FFF2-40B4-BE49-F238E27FC236}">
                <a16:creationId xmlns:a16="http://schemas.microsoft.com/office/drawing/2014/main" id="{3E4916B7-BE3C-449B-A166-33E754173E92}"/>
              </a:ext>
            </a:extLst>
          </p:cNvPr>
          <p:cNvSpPr txBox="1"/>
          <p:nvPr/>
        </p:nvSpPr>
        <p:spPr>
          <a:xfrm>
            <a:off x="802797" y="2026100"/>
            <a:ext cx="2303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Haladó mozgás: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BE3F055A-5221-4E62-ACA0-2E7E066C12CE}"/>
              </a:ext>
            </a:extLst>
          </p:cNvPr>
          <p:cNvSpPr txBox="1"/>
          <p:nvPr/>
        </p:nvSpPr>
        <p:spPr>
          <a:xfrm>
            <a:off x="7968508" y="1309692"/>
            <a:ext cx="3385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Egyenletesen gyorsuló mozgás: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E2EF8661-C7BB-4948-A8C8-7096A8E06F6B}"/>
              </a:ext>
            </a:extLst>
          </p:cNvPr>
          <p:cNvSpPr txBox="1"/>
          <p:nvPr/>
        </p:nvSpPr>
        <p:spPr>
          <a:xfrm>
            <a:off x="833839" y="3471137"/>
            <a:ext cx="2303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Körmozgás: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CA401D96-2ACF-4C2B-A90D-8EF9F59CF081}"/>
                  </a:ext>
                </a:extLst>
              </p:cNvPr>
              <p:cNvSpPr txBox="1"/>
              <p:nvPr/>
            </p:nvSpPr>
            <p:spPr>
              <a:xfrm>
                <a:off x="2168575" y="3364826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i="0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i="0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CA401D96-2ACF-4C2B-A90D-8EF9F59C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575" y="3364826"/>
                <a:ext cx="1874520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6D4D67AA-E426-454F-8C6D-7D0AAD1CD449}"/>
                  </a:ext>
                </a:extLst>
              </p:cNvPr>
              <p:cNvSpPr txBox="1"/>
              <p:nvPr/>
            </p:nvSpPr>
            <p:spPr>
              <a:xfrm>
                <a:off x="4163958" y="3361747"/>
                <a:ext cx="187452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dirty="0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hu-HU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6D4D67AA-E426-454F-8C6D-7D0AAD1CD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958" y="3361747"/>
                <a:ext cx="1874520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95139B85-1C68-4172-AC5A-1773A83816AB}"/>
                  </a:ext>
                </a:extLst>
              </p:cNvPr>
              <p:cNvSpPr txBox="1"/>
              <p:nvPr/>
            </p:nvSpPr>
            <p:spPr>
              <a:xfrm>
                <a:off x="2085157" y="4121052"/>
                <a:ext cx="1051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95139B85-1C68-4172-AC5A-1773A8381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157" y="4121052"/>
                <a:ext cx="105172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4F3E1635-7410-48F1-B370-004BBBF08EF7}"/>
                  </a:ext>
                </a:extLst>
              </p:cNvPr>
              <p:cNvSpPr txBox="1"/>
              <p:nvPr/>
            </p:nvSpPr>
            <p:spPr>
              <a:xfrm>
                <a:off x="837458" y="4126557"/>
                <a:ext cx="9550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4F3E1635-7410-48F1-B370-004BBBF08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58" y="4126557"/>
                <a:ext cx="955047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BD950F57-BBBC-43C2-A77D-F7BAC6214D2B}"/>
                  </a:ext>
                </a:extLst>
              </p:cNvPr>
              <p:cNvSpPr txBox="1"/>
              <p:nvPr/>
            </p:nvSpPr>
            <p:spPr>
              <a:xfrm>
                <a:off x="3464407" y="4119435"/>
                <a:ext cx="1051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u-HU" b="0" i="1" baseline="-25000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BD950F57-BBBC-43C2-A77D-F7BAC6214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407" y="4119435"/>
                <a:ext cx="1051720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2F31B005-1ACE-43FF-8EEC-08EEB0793ED1}"/>
                  </a:ext>
                </a:extLst>
              </p:cNvPr>
              <p:cNvSpPr txBox="1"/>
              <p:nvPr/>
            </p:nvSpPr>
            <p:spPr>
              <a:xfrm>
                <a:off x="8723894" y="3462920"/>
                <a:ext cx="1874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hu-HU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2F31B005-1ACE-43FF-8EEC-08EEB0793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894" y="3462920"/>
                <a:ext cx="1874520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DAA6BA91-4FFC-4D6D-AC10-9A9C6E56E131}"/>
                  </a:ext>
                </a:extLst>
              </p:cNvPr>
              <p:cNvSpPr txBox="1"/>
              <p:nvPr/>
            </p:nvSpPr>
            <p:spPr>
              <a:xfrm>
                <a:off x="8399882" y="3845400"/>
                <a:ext cx="2522542" cy="617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i="0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hu-HU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DAA6BA91-4FFC-4D6D-AC10-9A9C6E56E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9882" y="3845400"/>
                <a:ext cx="2522542" cy="61709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Szövegdoboz 20">
            <a:extLst>
              <a:ext uri="{FF2B5EF4-FFF2-40B4-BE49-F238E27FC236}">
                <a16:creationId xmlns:a16="http://schemas.microsoft.com/office/drawing/2014/main" id="{78DB5CFC-977E-4CD4-9AE6-61B8349B1F5E}"/>
              </a:ext>
            </a:extLst>
          </p:cNvPr>
          <p:cNvSpPr txBox="1"/>
          <p:nvPr/>
        </p:nvSpPr>
        <p:spPr>
          <a:xfrm>
            <a:off x="802797" y="4896899"/>
            <a:ext cx="2926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Harmonikus rezgőmozgás: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A48C9750-6F41-401D-A2C2-EF617020592B}"/>
                  </a:ext>
                </a:extLst>
              </p:cNvPr>
              <p:cNvSpPr txBox="1"/>
              <p:nvPr/>
            </p:nvSpPr>
            <p:spPr>
              <a:xfrm>
                <a:off x="3583358" y="4907831"/>
                <a:ext cx="3020602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i="1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A48C9750-6F41-401D-A2C2-EF6170205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358" y="4907831"/>
                <a:ext cx="3020602" cy="378245"/>
              </a:xfrm>
              <a:prstGeom prst="rect">
                <a:avLst/>
              </a:prstGeom>
              <a:blipFill>
                <a:blip r:embed="rId15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81C00891-35BD-4848-9588-15B26F15E1BA}"/>
                  </a:ext>
                </a:extLst>
              </p:cNvPr>
              <p:cNvSpPr txBox="1"/>
              <p:nvPr/>
            </p:nvSpPr>
            <p:spPr>
              <a:xfrm>
                <a:off x="3583358" y="5279263"/>
                <a:ext cx="3020602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81C00891-35BD-4848-9588-15B26F15E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358" y="5279263"/>
                <a:ext cx="3020602" cy="378245"/>
              </a:xfrm>
              <a:prstGeom prst="rect">
                <a:avLst/>
              </a:prstGeom>
              <a:blipFill>
                <a:blip r:embed="rId16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968CC651-26DC-4A8A-B5E5-C10C386025C5}"/>
                  </a:ext>
                </a:extLst>
              </p:cNvPr>
              <p:cNvSpPr txBox="1"/>
              <p:nvPr/>
            </p:nvSpPr>
            <p:spPr>
              <a:xfrm>
                <a:off x="3583358" y="5657508"/>
                <a:ext cx="30206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dirty="0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hu-HU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i="1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968CC651-26DC-4A8A-B5E5-C10C38602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358" y="5657508"/>
                <a:ext cx="3020602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Szövegdoboz 24">
            <a:extLst>
              <a:ext uri="{FF2B5EF4-FFF2-40B4-BE49-F238E27FC236}">
                <a16:creationId xmlns:a16="http://schemas.microsoft.com/office/drawing/2014/main" id="{D4FC2CC1-8DA5-4F53-9164-B755C0158E92}"/>
              </a:ext>
            </a:extLst>
          </p:cNvPr>
          <p:cNvSpPr txBox="1"/>
          <p:nvPr/>
        </p:nvSpPr>
        <p:spPr>
          <a:xfrm>
            <a:off x="7363392" y="4904234"/>
            <a:ext cx="2408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Lendület</a:t>
            </a:r>
            <a:r>
              <a:rPr lang="hu-HU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A7D6392A-0C0E-4611-B4A2-F51CDEBED70C}"/>
                  </a:ext>
                </a:extLst>
              </p:cNvPr>
              <p:cNvSpPr txBox="1"/>
              <p:nvPr/>
            </p:nvSpPr>
            <p:spPr>
              <a:xfrm>
                <a:off x="7159784" y="3337445"/>
                <a:ext cx="1051720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A7D6392A-0C0E-4611-B4A2-F51CDEBED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784" y="3337445"/>
                <a:ext cx="1051720" cy="6613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2F94E70F-97B9-4675-A749-CC1F8EBDE90C}"/>
                  </a:ext>
                </a:extLst>
              </p:cNvPr>
              <p:cNvSpPr txBox="1"/>
              <p:nvPr/>
            </p:nvSpPr>
            <p:spPr>
              <a:xfrm>
                <a:off x="6121534" y="3371707"/>
                <a:ext cx="105172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2F94E70F-97B9-4675-A749-CC1F8EBDE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534" y="3371707"/>
                <a:ext cx="1051720" cy="61093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CD0AB67A-778D-4F53-A835-61ED2515EDF8}"/>
                  </a:ext>
                </a:extLst>
              </p:cNvPr>
              <p:cNvSpPr txBox="1"/>
              <p:nvPr/>
            </p:nvSpPr>
            <p:spPr>
              <a:xfrm>
                <a:off x="4872992" y="3909599"/>
                <a:ext cx="24688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𝑐𝑝</m:t>
                          </m:r>
                        </m:sub>
                      </m:sSub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u-H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CD0AB67A-778D-4F53-A835-61ED2515E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992" y="3909599"/>
                <a:ext cx="2468837" cy="64633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C42EFD41-16CD-455C-A061-D4FD81FA23F2}"/>
                  </a:ext>
                </a:extLst>
              </p:cNvPr>
              <p:cNvSpPr txBox="1"/>
              <p:nvPr/>
            </p:nvSpPr>
            <p:spPr>
              <a:xfrm>
                <a:off x="8773145" y="4887416"/>
                <a:ext cx="1464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𝑚𝑣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C42EFD41-16CD-455C-A061-D4FD81FA2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145" y="4887416"/>
                <a:ext cx="1464688" cy="369332"/>
              </a:xfrm>
              <a:prstGeom prst="rect">
                <a:avLst/>
              </a:prstGeom>
              <a:blipFill>
                <a:blip r:embed="rId2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8336805" y="5256748"/>
                <a:ext cx="2337368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=á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𝑙𝑙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805" y="5256748"/>
                <a:ext cx="2337368" cy="7645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426</Words>
  <Application>Microsoft Office PowerPoint</Application>
  <PresentationFormat>Szélesvásznú</PresentationFormat>
  <Paragraphs>92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Office-téma</vt:lpstr>
      <vt:lpstr>BME TTK Emelt Fizika Érettségi felkészítő 2022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vliliomszal@gmail.com</cp:lastModifiedBy>
  <cp:revision>47</cp:revision>
  <dcterms:created xsi:type="dcterms:W3CDTF">2022-02-15T15:05:16Z</dcterms:created>
  <dcterms:modified xsi:type="dcterms:W3CDTF">2022-02-22T00:33:28Z</dcterms:modified>
</cp:coreProperties>
</file>