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46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858CBD-C579-4791-865D-2343C8275517}" type="datetimeFigureOut">
              <a:rPr lang="en-GB" smtClean="0"/>
              <a:t>21/02/2022</a:t>
            </a:fld>
            <a:endParaRPr lang="en-GB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FB7C6-9BB9-4804-9054-70677162C6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828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FB7C6-9BB9-4804-9054-70677162C66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053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F4B3889-B5E4-429D-A3DD-5F96DEA4B0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E66D1022-79C0-4C70-BCFA-B94B119078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353C4B3-497B-47CD-AD3F-9A94619B1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21/02/2022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2E371AB-E746-4FD9-BD78-6C721885C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7E87514-EAAA-492A-B936-245670805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746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E8CCA48-D1C2-4ECA-B900-6034F1602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21DCD7A7-7AEF-4456-92F9-0D7DBC5E2D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9859A38-A61F-46E9-82B6-3BE8B542B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21/02/2022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690BFE1-5DEA-442B-95E7-3AB31A2D9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6CBA6FF-6E50-4BA8-8B4E-115E661D6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E2027884-0DE3-49A9-ACEB-2B97D7606006}"/>
              </a:ext>
            </a:extLst>
          </p:cNvPr>
          <p:cNvCxnSpPr/>
          <p:nvPr userDrawn="1"/>
        </p:nvCxnSpPr>
        <p:spPr>
          <a:xfrm>
            <a:off x="838200" y="1695630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1509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386C53E6-0831-4869-9DE5-2E60ED4E15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F20D1950-B393-4EA1-89B1-9C444F4BDA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C1F1C0F-530C-4419-BED7-20924F29B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21/02/2022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3A1F367-E491-4E67-9A3D-A7281E824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A7E2911-E7B8-45C4-9327-16C1B0319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7851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9DEF7BF-A8C5-42B8-B150-7FAD9F9C8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D1276CD-DD64-43E8-ACCE-3986FC45B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7164"/>
            <a:ext cx="10515600" cy="480979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C0F8051-99E8-4AA6-8A21-CDF7B74CE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21/02/2022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F9088DC-9094-45BA-B0B7-0D7C15642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5D69A25-1501-4284-88FA-DB24DDA06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Egyenes összekötő 6">
            <a:extLst>
              <a:ext uri="{FF2B5EF4-FFF2-40B4-BE49-F238E27FC236}">
                <a16:creationId xmlns:a16="http://schemas.microsoft.com/office/drawing/2014/main" id="{AE285537-CEA9-421F-8578-DFD75B109C5C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176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A51D033-1E73-4FFA-A49F-3170F4241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E5428AC-7033-4B90-9180-0F16C8637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F1C6829-0060-4A29-A7A4-40D5D094C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21/02/2022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F76BE78-E58F-4505-A254-30E6E8193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32A2B64-7C34-4BB5-8397-AF4805322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762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8EDCDB67-F8E2-482E-9B96-35DC63E355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13895"/>
            <a:ext cx="5181600" cy="486306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3E808BF-005D-4550-9CC7-B5F3C5E52C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13895"/>
            <a:ext cx="5181600" cy="486306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068D4D3-653F-4023-8F7D-CDEA6B1B2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21/02/2022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DFCFB21-9878-4C0F-AF2F-328532B9B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00E6E43-E527-4BF8-866D-0E7D16E0E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ím 1">
            <a:extLst>
              <a:ext uri="{FF2B5EF4-FFF2-40B4-BE49-F238E27FC236}">
                <a16:creationId xmlns:a16="http://schemas.microsoft.com/office/drawing/2014/main" id="{8FC29F93-16FD-4EC8-8954-AC3A96E7D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cxnSp>
        <p:nvCxnSpPr>
          <p:cNvPr id="10" name="Egyenes összekötő 9">
            <a:extLst>
              <a:ext uri="{FF2B5EF4-FFF2-40B4-BE49-F238E27FC236}">
                <a16:creationId xmlns:a16="http://schemas.microsoft.com/office/drawing/2014/main" id="{17945EC2-4BD7-4671-B94E-C87EF0AF669C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70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>
            <a:extLst>
              <a:ext uri="{FF2B5EF4-FFF2-40B4-BE49-F238E27FC236}">
                <a16:creationId xmlns:a16="http://schemas.microsoft.com/office/drawing/2014/main" id="{2B25A5CB-97A4-4251-8E62-70215F52F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2078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9EC48DFD-95CC-40E7-930D-C2810A34D6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175033"/>
            <a:ext cx="5157787" cy="4014630"/>
          </a:xfrm>
        </p:spPr>
        <p:txBody>
          <a:bodyPr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GB" dirty="0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4FC7B2E8-89D3-4E5F-80C0-B8592A25F7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612" y="132078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7EBE677F-A5CF-46C3-9965-18EDE51CB5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175033"/>
            <a:ext cx="5183188" cy="401463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DD1ABE49-EF18-46DF-A6AA-58E4027DE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21/02/2022</a:t>
            </a:fld>
            <a:endParaRPr lang="en-GB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20F8A5E3-E5DE-4289-8417-15A04AC96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DA67AE43-869A-4FAC-AE20-7E2FF628B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Cím 1">
            <a:extLst>
              <a:ext uri="{FF2B5EF4-FFF2-40B4-BE49-F238E27FC236}">
                <a16:creationId xmlns:a16="http://schemas.microsoft.com/office/drawing/2014/main" id="{4D7631CE-1738-45C5-A5C9-AE1BB545B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cxnSp>
        <p:nvCxnSpPr>
          <p:cNvPr id="12" name="Egyenes összekötő 11">
            <a:extLst>
              <a:ext uri="{FF2B5EF4-FFF2-40B4-BE49-F238E27FC236}">
                <a16:creationId xmlns:a16="http://schemas.microsoft.com/office/drawing/2014/main" id="{CB43BEA9-DC17-40A9-A8FA-FF3794239C92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4315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átum helye 2">
            <a:extLst>
              <a:ext uri="{FF2B5EF4-FFF2-40B4-BE49-F238E27FC236}">
                <a16:creationId xmlns:a16="http://schemas.microsoft.com/office/drawing/2014/main" id="{1D00A28E-45BF-4F16-8514-869C33668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21/02/2022</a:t>
            </a:fld>
            <a:endParaRPr lang="en-GB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C9A97A4-D29F-4677-B5B2-640CAD8BC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568F8BD9-C6F3-4447-8F99-0557F21CF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FF19F25B-EA18-44BF-B33D-4C29A37FE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6512EA58-8A49-4AD0-B5BE-C5703AF8E1DF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4989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50796424-B506-4DD1-A823-CB594659B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21/02/2022</a:t>
            </a:fld>
            <a:endParaRPr lang="en-GB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60290167-3097-4662-946F-CDF8D1270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1A5FA0C-681E-4739-BF9B-0363D2B0B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82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F9A4ED-2534-41AE-BE05-643FA0159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7583F6A-DF2C-4EF0-9529-2B7B59201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3C67912D-767A-406D-A1DD-752153DAC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FD0C1F05-3A14-4C1E-9853-CB4B972CC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21/02/2022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982D19CA-4137-4C0A-B36D-575CE6347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231F7B4-BA85-407D-8645-BC8AF502B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6F250C07-59BC-48FD-B059-108458099089}"/>
              </a:ext>
            </a:extLst>
          </p:cNvPr>
          <p:cNvCxnSpPr>
            <a:cxnSpLocks/>
          </p:cNvCxnSpPr>
          <p:nvPr userDrawn="1"/>
        </p:nvCxnSpPr>
        <p:spPr>
          <a:xfrm>
            <a:off x="838200" y="2057400"/>
            <a:ext cx="3933825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5884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E5E6DA6-2D9C-48E1-A786-19DB909AE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B7DF9C2C-E2D7-4735-88AA-F50CE9DBA1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6E760B4-27EB-4D08-9A5E-47399C92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1B93000-DE46-4E7C-B011-116BA4548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21/02/2022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FB6FD27-44BC-4DD3-A8B3-0EF998F3B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F85C83D-A66E-477A-9AF2-AB24D08CE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392BF8F4-48D8-4282-8CC2-16B65238C933}"/>
              </a:ext>
            </a:extLst>
          </p:cNvPr>
          <p:cNvCxnSpPr>
            <a:cxnSpLocks/>
          </p:cNvCxnSpPr>
          <p:nvPr userDrawn="1"/>
        </p:nvCxnSpPr>
        <p:spPr>
          <a:xfrm>
            <a:off x="838200" y="2057400"/>
            <a:ext cx="3933825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4312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7DD4A5C7-66EC-446C-9EB8-87FF9729A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2324600-F635-4F52-A129-A4CA0C567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12F6989-99B4-4B78-ABFD-C28934E168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EEA5C-CA51-4040-B72B-F6EE53890679}" type="datetimeFigureOut">
              <a:rPr lang="en-GB" smtClean="0"/>
              <a:t>21/02/2022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DF70A73-4B40-48A3-AE15-696DAB9FE5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C91B776-AB11-456A-B239-E66E9F754D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B2B1F7DA-6D75-414A-A238-081D01EFA70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6776" y="5922687"/>
            <a:ext cx="735925" cy="735925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ADA72858-EE63-48AD-A01C-2C42AD08B358}"/>
              </a:ext>
            </a:extLst>
          </p:cNvPr>
          <p:cNvSpPr txBox="1"/>
          <p:nvPr userDrawn="1"/>
        </p:nvSpPr>
        <p:spPr>
          <a:xfrm>
            <a:off x="4105936" y="6121372"/>
            <a:ext cx="39801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600" dirty="0">
                <a:solidFill>
                  <a:schemeClr val="bg1">
                    <a:lumMod val="50000"/>
                  </a:schemeClr>
                </a:solidFill>
              </a:rPr>
              <a:t>BME TTK Emelt Fizika Érettségifelkészítő 2022</a:t>
            </a:r>
            <a:endParaRPr lang="en-GB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2B53058-227F-47B3-AB67-DEF6809A4D4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991641"/>
            <a:ext cx="2117459" cy="59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2942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3" Type="http://schemas.openxmlformats.org/officeDocument/2006/relationships/image" Target="../media/image26.png"/><Relationship Id="rId21" Type="http://schemas.openxmlformats.org/officeDocument/2006/relationships/image" Target="../media/image44.png"/><Relationship Id="rId7" Type="http://schemas.openxmlformats.org/officeDocument/2006/relationships/image" Target="../media/image3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" Type="http://schemas.openxmlformats.org/officeDocument/2006/relationships/image" Target="../media/image25.png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5" Type="http://schemas.openxmlformats.org/officeDocument/2006/relationships/image" Target="../media/image38.png"/><Relationship Id="rId10" Type="http://schemas.openxmlformats.org/officeDocument/2006/relationships/image" Target="../media/image33.png"/><Relationship Id="rId19" Type="http://schemas.openxmlformats.org/officeDocument/2006/relationships/image" Target="../media/image42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Relationship Id="rId14" Type="http://schemas.openxmlformats.org/officeDocument/2006/relationships/image" Target="../media/image37.png"/><Relationship Id="rId22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>
            <a:extLst>
              <a:ext uri="{FF2B5EF4-FFF2-40B4-BE49-F238E27FC236}">
                <a16:creationId xmlns:a16="http://schemas.microsoft.com/office/drawing/2014/main" id="{4577A537-029C-47A5-B1BE-C805F93723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337445"/>
            <a:ext cx="9144000" cy="3009069"/>
          </a:xfrm>
        </p:spPr>
        <p:txBody>
          <a:bodyPr>
            <a:normAutofit/>
          </a:bodyPr>
          <a:lstStyle/>
          <a:p>
            <a:r>
              <a:rPr lang="hu-HU" dirty="0"/>
              <a:t>BME TTK</a:t>
            </a:r>
            <a:br>
              <a:rPr lang="hu-HU" dirty="0"/>
            </a:br>
            <a:r>
              <a:rPr lang="hu-HU" dirty="0">
                <a:solidFill>
                  <a:srgbClr val="0070C0"/>
                </a:solidFill>
              </a:rPr>
              <a:t>Emelt Fizika</a:t>
            </a:r>
            <a:br>
              <a:rPr lang="hu-HU" dirty="0">
                <a:solidFill>
                  <a:srgbClr val="0070C0"/>
                </a:solidFill>
              </a:rPr>
            </a:br>
            <a:r>
              <a:rPr lang="hu-HU" dirty="0"/>
              <a:t>Érettségi felkészítő 2022</a:t>
            </a:r>
            <a:endParaRPr lang="en-GB" dirty="0"/>
          </a:p>
        </p:txBody>
      </p:sp>
      <p:sp>
        <p:nvSpPr>
          <p:cNvPr id="5" name="Alcím 2">
            <a:extLst>
              <a:ext uri="{FF2B5EF4-FFF2-40B4-BE49-F238E27FC236}">
                <a16:creationId xmlns:a16="http://schemas.microsoft.com/office/drawing/2014/main" id="{8195CBF3-A39E-477F-983F-8AD8C07134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86812" y="5889458"/>
            <a:ext cx="5618375" cy="82242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hu-HU" sz="2000" dirty="0" err="1"/>
              <a:t>Vajtai</a:t>
            </a:r>
            <a:r>
              <a:rPr lang="hu-HU" sz="2000" dirty="0"/>
              <a:t> Lili</a:t>
            </a:r>
          </a:p>
          <a:p>
            <a:r>
              <a:rPr lang="hu-HU" sz="2000" dirty="0"/>
              <a:t>BME Fizika </a:t>
            </a:r>
            <a:r>
              <a:rPr lang="hu-HU" sz="2000" dirty="0" err="1"/>
              <a:t>BSc</a:t>
            </a:r>
            <a:endParaRPr lang="en-GB" sz="2000" dirty="0"/>
          </a:p>
        </p:txBody>
      </p:sp>
      <p:sp>
        <p:nvSpPr>
          <p:cNvPr id="6" name="Alcím 2">
            <a:extLst>
              <a:ext uri="{FF2B5EF4-FFF2-40B4-BE49-F238E27FC236}">
                <a16:creationId xmlns:a16="http://schemas.microsoft.com/office/drawing/2014/main" id="{382CD8FA-6529-4DB8-B22B-6677879BC142}"/>
              </a:ext>
            </a:extLst>
          </p:cNvPr>
          <p:cNvSpPr txBox="1">
            <a:spLocks/>
          </p:cNvSpPr>
          <p:nvPr/>
        </p:nvSpPr>
        <p:spPr>
          <a:xfrm>
            <a:off x="1523999" y="4156572"/>
            <a:ext cx="9144000" cy="9228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dirty="0"/>
              <a:t>I. Alkalom</a:t>
            </a:r>
          </a:p>
          <a:p>
            <a:r>
              <a:rPr lang="hu-HU" sz="3200" i="1" dirty="0"/>
              <a:t>Kinematika, lendület, körmozgás, rezgőmozgás</a:t>
            </a:r>
          </a:p>
        </p:txBody>
      </p:sp>
    </p:spTree>
    <p:extLst>
      <p:ext uri="{BB962C8B-B14F-4D97-AF65-F5344CB8AC3E}">
        <p14:creationId xmlns:p14="http://schemas.microsoft.com/office/powerpoint/2010/main" val="1453059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38FAD6-74EE-42B1-A45A-429090C7F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sz="3600" b="0" dirty="0"/>
              <a:t>Haladó mozgások:</a:t>
            </a:r>
          </a:p>
          <a:p>
            <a:pPr/>
            <a:r>
              <a:rPr lang="hu-HU" dirty="0"/>
              <a:t>Kinematika</a:t>
            </a:r>
            <a:endParaRPr lang="hu-HU" b="0" dirty="0"/>
          </a:p>
          <a:p>
            <a:pPr/>
            <a:r>
              <a:rPr lang="hu-HU" dirty="0"/>
              <a:t>Koordinátarendszer, vonatkoztatási rendszer</a:t>
            </a:r>
          </a:p>
          <a:p>
            <a:pPr/>
            <a:r>
              <a:rPr lang="hu-HU" dirty="0"/>
              <a:t>Pálya, út, elmozdulás</a:t>
            </a:r>
          </a:p>
          <a:p>
            <a:pPr/>
            <a:r>
              <a:rPr lang="hu-HU" b="0" dirty="0"/>
              <a:t>Sebesség (definíció, egyenletes mozgás, képlet, mértékegységek)</a:t>
            </a:r>
          </a:p>
          <a:p>
            <a:pPr/>
            <a:r>
              <a:rPr lang="hu-HU" dirty="0"/>
              <a:t>Átlagsebesség, pillanatnyi sebesség, vektor jelleg (irány)</a:t>
            </a:r>
          </a:p>
          <a:p>
            <a:pPr/>
            <a:r>
              <a:rPr lang="hu-HU" b="0" dirty="0"/>
              <a:t>Gyorsulás (definíció, képletek, egyenletesen változó mozgás, szabadesés)</a:t>
            </a:r>
          </a:p>
          <a:p>
            <a:pPr/>
            <a:r>
              <a:rPr lang="hu-HU" dirty="0"/>
              <a:t>Erő</a:t>
            </a:r>
            <a:endParaRPr lang="hu-HU" b="0" dirty="0"/>
          </a:p>
          <a:p>
            <a:pPr/>
            <a:endParaRPr lang="hu-HU" b="0" dirty="0"/>
          </a:p>
          <a:p>
            <a:pPr/>
            <a:endParaRPr lang="hu-HU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F963CCC2-1D29-4272-8968-8DFEE8E9C470}"/>
                  </a:ext>
                </a:extLst>
              </p:cNvPr>
              <p:cNvSpPr txBox="1"/>
              <p:nvPr/>
            </p:nvSpPr>
            <p:spPr>
              <a:xfrm>
                <a:off x="10177729" y="3429000"/>
                <a:ext cx="1874520" cy="612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b="0" i="1" dirty="0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hu-HU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b="0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i="1" dirty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hu-HU" b="0" i="1" dirty="0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l-GR" b="0" i="1" dirty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hu-HU" b="0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F963CCC2-1D29-4272-8968-8DFEE8E9C4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7729" y="3429000"/>
                <a:ext cx="1874520" cy="6127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Szövegdoboz 4">
                <a:extLst>
                  <a:ext uri="{FF2B5EF4-FFF2-40B4-BE49-F238E27FC236}">
                    <a16:creationId xmlns:a16="http://schemas.microsoft.com/office/drawing/2014/main" id="{C2D951CB-49A6-4F6E-BBF9-F81DC15C634F}"/>
                  </a:ext>
                </a:extLst>
              </p:cNvPr>
              <p:cNvSpPr txBox="1"/>
              <p:nvPr/>
            </p:nvSpPr>
            <p:spPr>
              <a:xfrm>
                <a:off x="2815057" y="4878104"/>
                <a:ext cx="1874520" cy="612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dirty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hu-HU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hu-HU" dirty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hu-HU" i="1" dirty="0">
                              <a:latin typeface="Cambria Math" panose="02040503050406030204" pitchFamily="18" charset="0"/>
                            </a:rPr>
                            <m:t>𝑣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hu-HU" dirty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hu-HU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5" name="Szövegdoboz 4">
                <a:extLst>
                  <a:ext uri="{FF2B5EF4-FFF2-40B4-BE49-F238E27FC236}">
                    <a16:creationId xmlns:a16="http://schemas.microsoft.com/office/drawing/2014/main" id="{C2D951CB-49A6-4F6E-BBF9-F81DC15C63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5057" y="4878104"/>
                <a:ext cx="1874520" cy="6127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Szövegdoboz 5">
                <a:extLst>
                  <a:ext uri="{FF2B5EF4-FFF2-40B4-BE49-F238E27FC236}">
                    <a16:creationId xmlns:a16="http://schemas.microsoft.com/office/drawing/2014/main" id="{DC03EDEA-1A28-4A4D-82E4-03063C0C3C91}"/>
                  </a:ext>
                </a:extLst>
              </p:cNvPr>
              <p:cNvSpPr txBox="1"/>
              <p:nvPr/>
            </p:nvSpPr>
            <p:spPr>
              <a:xfrm>
                <a:off x="10177729" y="4070132"/>
                <a:ext cx="18745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dirty="0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hu-HU" b="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hu-HU" b="0" i="1" dirty="0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hu-HU" b="0" i="1" dirty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hu-HU" i="0" dirty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u-HU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 dirty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hu-HU" i="0" dirty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hu-HU" i="0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hu-HU" i="1" dirty="0">
                          <a:latin typeface="Cambria Math" panose="02040503050406030204" pitchFamily="18" charset="0"/>
                        </a:rPr>
                        <m:t>𝑎𝑡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6" name="Szövegdoboz 5">
                <a:extLst>
                  <a:ext uri="{FF2B5EF4-FFF2-40B4-BE49-F238E27FC236}">
                    <a16:creationId xmlns:a16="http://schemas.microsoft.com/office/drawing/2014/main" id="{DC03EDEA-1A28-4A4D-82E4-03063C0C3C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77729" y="4070132"/>
                <a:ext cx="1874520" cy="369332"/>
              </a:xfrm>
              <a:prstGeom prst="rect">
                <a:avLst/>
              </a:prstGeom>
              <a:blipFill>
                <a:blip r:embed="rId4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Szövegdoboz 6">
                <a:extLst>
                  <a:ext uri="{FF2B5EF4-FFF2-40B4-BE49-F238E27FC236}">
                    <a16:creationId xmlns:a16="http://schemas.microsoft.com/office/drawing/2014/main" id="{4C9265DE-F35F-472D-86D8-A4F53416784E}"/>
                  </a:ext>
                </a:extLst>
              </p:cNvPr>
              <p:cNvSpPr txBox="1"/>
              <p:nvPr/>
            </p:nvSpPr>
            <p:spPr>
              <a:xfrm>
                <a:off x="4242981" y="4878104"/>
                <a:ext cx="2519138" cy="9251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hu-HU" b="0" i="1" dirty="0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hu-HU" b="0" i="1" dirty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hu-HU" b="0" i="0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b="0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i="1" dirty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hu-HU" b="0" i="1" dirty="0">
                              <a:latin typeface="Cambria Math" panose="02040503050406030204" pitchFamily="18" charset="0"/>
                            </a:rPr>
                            <m:t>𝑣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l-GR" i="1" dirty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hu-HU" b="0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sSub>
                        <m:sSubPr>
                          <m:ctrlPr>
                            <a:rPr lang="hu-HU" b="0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u-HU" b="0" i="1" dirty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u-HU" b="0" i="1" dirty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acc>
                        </m:e>
                        <m:sub>
                          <m:r>
                            <a:rPr lang="hu-HU" b="0" i="1" dirty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hu-HU" b="0" i="0" dirty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hu-HU" b="0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hu-HU" b="0" i="1" dirty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u-HU" b="0" i="1" dirty="0">
                                  <a:latin typeface="Cambria Math" panose="02040503050406030204" pitchFamily="18" charset="0"/>
                                </a:rPr>
                                <m:t>𝜈</m:t>
                              </m:r>
                            </m:e>
                            <m:sup>
                              <m:r>
                                <a:rPr lang="hu-HU" b="0" i="0" dirty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hu-HU" b="0" i="1" dirty="0">
                              <a:latin typeface="Cambria Math" panose="02040503050406030204" pitchFamily="18" charset="0"/>
                            </a:rPr>
                            <m:t>𝑅</m:t>
                          </m:r>
                        </m:den>
                      </m:f>
                      <m:sSub>
                        <m:sSubPr>
                          <m:ctrlPr>
                            <a:rPr lang="hu-HU" b="0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u-HU" b="0" i="1" dirty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u-HU" b="0" i="1" dirty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acc>
                        </m:e>
                        <m:sub>
                          <m:r>
                            <a:rPr lang="hu-HU" b="0" i="1" dirty="0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</m:oMath>
                  </m:oMathPara>
                </a14:m>
                <a:endParaRPr lang="hu-HU" b="0" dirty="0"/>
              </a:p>
              <a:p>
                <a:endParaRPr lang="hu-HU" dirty="0"/>
              </a:p>
            </p:txBody>
          </p:sp>
        </mc:Choice>
        <mc:Fallback>
          <p:sp>
            <p:nvSpPr>
              <p:cNvPr id="7" name="Szövegdoboz 6">
                <a:extLst>
                  <a:ext uri="{FF2B5EF4-FFF2-40B4-BE49-F238E27FC236}">
                    <a16:creationId xmlns:a16="http://schemas.microsoft.com/office/drawing/2014/main" id="{4C9265DE-F35F-472D-86D8-A4F5341678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2981" y="4878104"/>
                <a:ext cx="2519138" cy="92519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Szövegdoboz 7">
                <a:extLst>
                  <a:ext uri="{FF2B5EF4-FFF2-40B4-BE49-F238E27FC236}">
                    <a16:creationId xmlns:a16="http://schemas.microsoft.com/office/drawing/2014/main" id="{BD5EDFE9-3D2D-4D25-9BA5-3DA1121074FF}"/>
                  </a:ext>
                </a:extLst>
              </p:cNvPr>
              <p:cNvSpPr txBox="1"/>
              <p:nvPr/>
            </p:nvSpPr>
            <p:spPr>
              <a:xfrm>
                <a:off x="9675772" y="2787868"/>
                <a:ext cx="2376477" cy="564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dirty="0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hu-HU" b="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hu-HU" b="0" i="1" dirty="0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hu-HU" b="0" i="1" dirty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hu-HU" i="0" dirty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u-HU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 dirty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hu-HU" i="0" dirty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hu-HU" i="0" dirty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u-HU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 dirty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hu-HU" i="0" dirty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hu-HU" i="1" dirty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hu-HU" i="0" dirty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hu-HU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i="1" dirty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hu-HU" i="0" dirty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hu-HU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hu-HU" i="0" dirty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8" name="Szövegdoboz 7">
                <a:extLst>
                  <a:ext uri="{FF2B5EF4-FFF2-40B4-BE49-F238E27FC236}">
                    <a16:creationId xmlns:a16="http://schemas.microsoft.com/office/drawing/2014/main" id="{BD5EDFE9-3D2D-4D25-9BA5-3DA1121074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75772" y="2787868"/>
                <a:ext cx="2376477" cy="5648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92635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38FAD6-74EE-42B1-A45A-429090C7F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sz="3600" b="0" dirty="0"/>
              <a:t>Lendület:</a:t>
            </a:r>
          </a:p>
          <a:p>
            <a:pPr/>
            <a:r>
              <a:rPr lang="hu-HU" dirty="0"/>
              <a:t>Definíció, mértékegység, vektor jelleg</a:t>
            </a:r>
          </a:p>
          <a:p>
            <a:pPr/>
            <a:r>
              <a:rPr lang="hu-HU" dirty="0"/>
              <a:t>Rendszer összes lendülete</a:t>
            </a:r>
          </a:p>
          <a:p>
            <a:pPr/>
            <a:r>
              <a:rPr lang="hu-HU" b="0" dirty="0"/>
              <a:t>Zárt rendszer</a:t>
            </a:r>
          </a:p>
          <a:p>
            <a:pPr/>
            <a:r>
              <a:rPr lang="hu-HU" dirty="0"/>
              <a:t>Lendületmegmaradás</a:t>
            </a:r>
            <a:endParaRPr lang="hu-HU" b="0" dirty="0"/>
          </a:p>
          <a:p>
            <a:pPr/>
            <a:endParaRPr lang="hu-HU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Szövegdoboz 4">
                <a:extLst>
                  <a:ext uri="{FF2B5EF4-FFF2-40B4-BE49-F238E27FC236}">
                    <a16:creationId xmlns:a16="http://schemas.microsoft.com/office/drawing/2014/main" id="{8656E655-3844-4686-9974-670A0293AD7E}"/>
                  </a:ext>
                </a:extLst>
              </p:cNvPr>
              <p:cNvSpPr txBox="1"/>
              <p:nvPr/>
            </p:nvSpPr>
            <p:spPr>
              <a:xfrm>
                <a:off x="8082339" y="2071506"/>
                <a:ext cx="14646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𝑚𝑣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5" name="Szövegdoboz 4">
                <a:extLst>
                  <a:ext uri="{FF2B5EF4-FFF2-40B4-BE49-F238E27FC236}">
                    <a16:creationId xmlns:a16="http://schemas.microsoft.com/office/drawing/2014/main" id="{8656E655-3844-4686-9974-670A0293AD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2339" y="2071506"/>
                <a:ext cx="1464688" cy="369332"/>
              </a:xfrm>
              <a:prstGeom prst="rect">
                <a:avLst/>
              </a:prstGeom>
              <a:blipFill>
                <a:blip r:embed="rId2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Szövegdoboz 5">
                <a:extLst>
                  <a:ext uri="{FF2B5EF4-FFF2-40B4-BE49-F238E27FC236}">
                    <a16:creationId xmlns:a16="http://schemas.microsoft.com/office/drawing/2014/main" id="{0A1F0A70-0B60-44CB-89E2-03D89639CCBC}"/>
                  </a:ext>
                </a:extLst>
              </p:cNvPr>
              <p:cNvSpPr txBox="1"/>
              <p:nvPr/>
            </p:nvSpPr>
            <p:spPr>
              <a:xfrm>
                <a:off x="8989887" y="2071506"/>
                <a:ext cx="200346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hu-HU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hu-HU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𝑚</m:t>
                      </m:r>
                      <m:acc>
                        <m:accPr>
                          <m:chr m:val="⃗"/>
                          <m:ctrlPr>
                            <a:rPr lang="hu-HU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hu-HU" i="1" smtClean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6" name="Szövegdoboz 5">
                <a:extLst>
                  <a:ext uri="{FF2B5EF4-FFF2-40B4-BE49-F238E27FC236}">
                    <a16:creationId xmlns:a16="http://schemas.microsoft.com/office/drawing/2014/main" id="{0A1F0A70-0B60-44CB-89E2-03D89639CC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89887" y="2071506"/>
                <a:ext cx="2003461" cy="369332"/>
              </a:xfrm>
              <a:prstGeom prst="rect">
                <a:avLst/>
              </a:prstGeom>
              <a:blipFill>
                <a:blip r:embed="rId3"/>
                <a:stretch>
                  <a:fillRect t="-23333" b="-6667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Szövegdoboz 6">
                <a:extLst>
                  <a:ext uri="{FF2B5EF4-FFF2-40B4-BE49-F238E27FC236}">
                    <a16:creationId xmlns:a16="http://schemas.microsoft.com/office/drawing/2014/main" id="{E1F3BF58-1FDE-4F46-A601-571E3BDF985D}"/>
                  </a:ext>
                </a:extLst>
              </p:cNvPr>
              <p:cNvSpPr txBox="1"/>
              <p:nvPr/>
            </p:nvSpPr>
            <p:spPr>
              <a:xfrm>
                <a:off x="5837439" y="2412145"/>
                <a:ext cx="1791126" cy="764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hu-HU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  <m:r>
                        <a:rPr lang="hu-HU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grow m:val="on"/>
                          <m:supHide m:val="on"/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hu-HU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hu-HU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u-HU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hu-HU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acc>
                        </m:e>
                      </m:nary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7" name="Szövegdoboz 6">
                <a:extLst>
                  <a:ext uri="{FF2B5EF4-FFF2-40B4-BE49-F238E27FC236}">
                    <a16:creationId xmlns:a16="http://schemas.microsoft.com/office/drawing/2014/main" id="{E1F3BF58-1FDE-4F46-A601-571E3BDF98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7439" y="2412145"/>
                <a:ext cx="1791126" cy="7645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Szövegdoboz 7">
                <a:extLst>
                  <a:ext uri="{FF2B5EF4-FFF2-40B4-BE49-F238E27FC236}">
                    <a16:creationId xmlns:a16="http://schemas.microsoft.com/office/drawing/2014/main" id="{0D7AA60E-5C41-4221-93CB-47C6858635E5}"/>
                  </a:ext>
                </a:extLst>
              </p:cNvPr>
              <p:cNvSpPr txBox="1"/>
              <p:nvPr/>
            </p:nvSpPr>
            <p:spPr>
              <a:xfrm>
                <a:off x="5029203" y="3389779"/>
                <a:ext cx="2337368" cy="764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hu-HU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grow m:val="on"/>
                          <m:supHide m:val="on"/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hu-HU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hu-HU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u-HU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hu-HU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acc>
                        </m:e>
                      </m:nary>
                      <m:r>
                        <a:rPr lang="hu-HU" i="1">
                          <a:latin typeface="Cambria Math" panose="02040503050406030204" pitchFamily="18" charset="0"/>
                        </a:rPr>
                        <m:t>=á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𝑙𝑙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8" name="Szövegdoboz 7">
                <a:extLst>
                  <a:ext uri="{FF2B5EF4-FFF2-40B4-BE49-F238E27FC236}">
                    <a16:creationId xmlns:a16="http://schemas.microsoft.com/office/drawing/2014/main" id="{0D7AA60E-5C41-4221-93CB-47C6858635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3" y="3389779"/>
                <a:ext cx="2337368" cy="76456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0199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38FAD6-74EE-42B1-A45A-429090C7F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sz="3600" b="0" dirty="0"/>
              <a:t>Periodikus mozgások:</a:t>
            </a:r>
          </a:p>
          <a:p>
            <a:r>
              <a:rPr lang="hu-HU" dirty="0"/>
              <a:t>Definíció</a:t>
            </a:r>
          </a:p>
          <a:p>
            <a:r>
              <a:rPr lang="hu-HU" dirty="0"/>
              <a:t>Periódusidő (meghatározás, mértékegység, képletek)</a:t>
            </a:r>
          </a:p>
          <a:p>
            <a:r>
              <a:rPr lang="hu-HU" b="0" dirty="0"/>
              <a:t>Frekvencia (definíció, mértékegység)</a:t>
            </a:r>
          </a:p>
          <a:p>
            <a:endParaRPr lang="hu-HU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AC4E3FC1-B21F-43FB-92BB-B9E45198BC15}"/>
                  </a:ext>
                </a:extLst>
              </p:cNvPr>
              <p:cNvSpPr txBox="1"/>
              <p:nvPr/>
            </p:nvSpPr>
            <p:spPr>
              <a:xfrm>
                <a:off x="9574210" y="2405601"/>
                <a:ext cx="1051720" cy="6613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𝑓</m:t>
                          </m:r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AC4E3FC1-B21F-43FB-92BB-B9E45198BC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74210" y="2405601"/>
                <a:ext cx="1051720" cy="66133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Szövegdoboz 4">
                <a:extLst>
                  <a:ext uri="{FF2B5EF4-FFF2-40B4-BE49-F238E27FC236}">
                    <a16:creationId xmlns:a16="http://schemas.microsoft.com/office/drawing/2014/main" id="{2F97A82F-4344-4B14-9AE3-46A41F931533}"/>
                  </a:ext>
                </a:extLst>
              </p:cNvPr>
              <p:cNvSpPr txBox="1"/>
              <p:nvPr/>
            </p:nvSpPr>
            <p:spPr>
              <a:xfrm>
                <a:off x="9210275" y="3066936"/>
                <a:ext cx="1779589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smtClean="0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hu-HU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hu-HU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  <m:r>
                        <a:rPr lang="hu-HU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𝑓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5" name="Szövegdoboz 4">
                <a:extLst>
                  <a:ext uri="{FF2B5EF4-FFF2-40B4-BE49-F238E27FC236}">
                    <a16:creationId xmlns:a16="http://schemas.microsoft.com/office/drawing/2014/main" id="{2F97A82F-4344-4B14-9AE3-46A41F9315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0275" y="3066936"/>
                <a:ext cx="1779589" cy="61093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15376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38FAD6-74EE-42B1-A45A-429090C7F5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7164"/>
            <a:ext cx="10627760" cy="4809798"/>
          </a:xfrm>
        </p:spPr>
        <p:txBody>
          <a:bodyPr/>
          <a:lstStyle/>
          <a:p>
            <a:pPr marL="0" indent="0">
              <a:buNone/>
            </a:pPr>
            <a:r>
              <a:rPr lang="hu-HU" sz="3600" dirty="0"/>
              <a:t>K</a:t>
            </a:r>
            <a:r>
              <a:rPr lang="hu-HU" sz="3600" b="0" dirty="0"/>
              <a:t>örmozgás</a:t>
            </a:r>
            <a:r>
              <a:rPr lang="hu-HU" b="0" dirty="0"/>
              <a:t>:</a:t>
            </a:r>
          </a:p>
          <a:p>
            <a:pPr/>
            <a:r>
              <a:rPr lang="hu-HU" dirty="0"/>
              <a:t>Analógia haladó mozgással</a:t>
            </a:r>
          </a:p>
          <a:p>
            <a:pPr/>
            <a:r>
              <a:rPr lang="hu-HU" b="0" dirty="0"/>
              <a:t>Szögelfordulás (koordinátarendszer, ívhossz, elmozdulás, képletek)</a:t>
            </a:r>
          </a:p>
          <a:p>
            <a:pPr/>
            <a:r>
              <a:rPr lang="hu-HU" dirty="0"/>
              <a:t>Szögsebesség (definíció, sebesség, mértékegység, képletek, frekvencia)</a:t>
            </a:r>
          </a:p>
          <a:p>
            <a:pPr/>
            <a:r>
              <a:rPr lang="hu-HU" b="0" dirty="0"/>
              <a:t>(Szöggyorsulás (definíció, gyorsulás, mértékegység, képletek))</a:t>
            </a:r>
          </a:p>
          <a:p>
            <a:pPr/>
            <a:r>
              <a:rPr lang="hu-HU" dirty="0"/>
              <a:t>Dinamikai feltétel</a:t>
            </a:r>
            <a:endParaRPr lang="hu-HU" b="0" dirty="0"/>
          </a:p>
          <a:p>
            <a:pPr marL="0" indent="0">
              <a:buNone/>
            </a:pPr>
            <a:r>
              <a:rPr lang="hu-HU" sz="3600" dirty="0"/>
              <a:t>Forgómozgás:</a:t>
            </a:r>
            <a:endParaRPr lang="hu-HU" sz="3600" b="0" dirty="0"/>
          </a:p>
          <a:p>
            <a:pPr/>
            <a:r>
              <a:rPr lang="hu-HU" dirty="0"/>
              <a:t>(Forgatónyomaték (erőpárok, definíció))</a:t>
            </a:r>
            <a:endParaRPr lang="hu-HU" b="0" dirty="0"/>
          </a:p>
          <a:p>
            <a:pPr/>
            <a:endParaRPr lang="hu-HU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86677716-385F-4F27-9B9F-22E2922B34AF}"/>
                  </a:ext>
                </a:extLst>
              </p:cNvPr>
              <p:cNvSpPr txBox="1"/>
              <p:nvPr/>
            </p:nvSpPr>
            <p:spPr>
              <a:xfrm>
                <a:off x="4536853" y="1371296"/>
                <a:ext cx="1874520" cy="612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dirty="0" smtClean="0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hu-HU" i="0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hu-HU" i="0" dirty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m:rPr>
                              <m:sty m:val="p"/>
                            </m:rPr>
                            <a:rPr lang="el-GR" i="1" dirty="0" smtClean="0">
                              <a:latin typeface="Cambria Math" panose="02040503050406030204" pitchFamily="18" charset="0"/>
                            </a:rPr>
                            <m:t>φ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hu-HU" i="0" dirty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hu-HU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86677716-385F-4F27-9B9F-22E2922B34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6853" y="1371296"/>
                <a:ext cx="1874520" cy="6127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Szövegdoboz 4">
                <a:extLst>
                  <a:ext uri="{FF2B5EF4-FFF2-40B4-BE49-F238E27FC236}">
                    <a16:creationId xmlns:a16="http://schemas.microsoft.com/office/drawing/2014/main" id="{DC1C0FD6-BA17-400E-8780-5DA901FDA26D}"/>
                  </a:ext>
                </a:extLst>
              </p:cNvPr>
              <p:cNvSpPr txBox="1"/>
              <p:nvPr/>
            </p:nvSpPr>
            <p:spPr>
              <a:xfrm>
                <a:off x="5707073" y="1390104"/>
                <a:ext cx="1874520" cy="612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 dirty="0" smtClean="0">
                          <a:latin typeface="Cambria Math" panose="02040503050406030204" pitchFamily="18" charset="0"/>
                        </a:rPr>
                        <m:t>β</m:t>
                      </m:r>
                      <m:r>
                        <a:rPr lang="hu-HU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hu-HU" dirty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m:rPr>
                              <m:sty m:val="p"/>
                            </m:rPr>
                            <a:rPr lang="el-GR" i="1" dirty="0" smtClean="0">
                              <a:latin typeface="Cambria Math" panose="02040503050406030204" pitchFamily="18" charset="0"/>
                            </a:rPr>
                            <m:t>ω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hu-HU" dirty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hu-HU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5" name="Szövegdoboz 4">
                <a:extLst>
                  <a:ext uri="{FF2B5EF4-FFF2-40B4-BE49-F238E27FC236}">
                    <a16:creationId xmlns:a16="http://schemas.microsoft.com/office/drawing/2014/main" id="{DC1C0FD6-BA17-400E-8780-5DA901FDA2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7073" y="1390104"/>
                <a:ext cx="1874520" cy="6127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Szövegdoboz 5">
                <a:extLst>
                  <a:ext uri="{FF2B5EF4-FFF2-40B4-BE49-F238E27FC236}">
                    <a16:creationId xmlns:a16="http://schemas.microsoft.com/office/drawing/2014/main" id="{905250AD-5377-4F6F-8D37-D6769603A7A6}"/>
                  </a:ext>
                </a:extLst>
              </p:cNvPr>
              <p:cNvSpPr txBox="1"/>
              <p:nvPr/>
            </p:nvSpPr>
            <p:spPr>
              <a:xfrm>
                <a:off x="9479280" y="4048036"/>
                <a:ext cx="18745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dirty="0" smtClean="0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hu-HU" b="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hu-HU" b="0" i="1" dirty="0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hu-HU" b="0" i="1" dirty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hu-HU" i="0" dirty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u-HU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 dirty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hu-HU" i="0" dirty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hu-HU" i="0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l-GR" i="1" dirty="0">
                          <a:latin typeface="Cambria Math" panose="02040503050406030204" pitchFamily="18" charset="0"/>
                        </a:rPr>
                        <m:t>β</m:t>
                      </m:r>
                      <m:r>
                        <a:rPr lang="hu-HU" i="1" dirty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6" name="Szövegdoboz 5">
                <a:extLst>
                  <a:ext uri="{FF2B5EF4-FFF2-40B4-BE49-F238E27FC236}">
                    <a16:creationId xmlns:a16="http://schemas.microsoft.com/office/drawing/2014/main" id="{905250AD-5377-4F6F-8D37-D6769603A7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9280" y="4048036"/>
                <a:ext cx="1874520" cy="369332"/>
              </a:xfrm>
              <a:prstGeom prst="rect">
                <a:avLst/>
              </a:prstGeom>
              <a:blipFill>
                <a:blip r:embed="rId4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Szövegdoboz 6">
                <a:extLst>
                  <a:ext uri="{FF2B5EF4-FFF2-40B4-BE49-F238E27FC236}">
                    <a16:creationId xmlns:a16="http://schemas.microsoft.com/office/drawing/2014/main" id="{2296D348-0E9B-43E8-B1D2-52EB584ED612}"/>
                  </a:ext>
                </a:extLst>
              </p:cNvPr>
              <p:cNvSpPr txBox="1"/>
              <p:nvPr/>
            </p:nvSpPr>
            <p:spPr>
              <a:xfrm>
                <a:off x="9155269" y="4452773"/>
                <a:ext cx="2522542" cy="617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smtClean="0">
                          <a:latin typeface="Cambria Math" panose="02040503050406030204" pitchFamily="18" charset="0"/>
                        </a:rPr>
                        <m:t>𝜑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hu-HU" i="0" dirty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u-HU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a:rPr lang="hu-HU" i="0" dirty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hu-HU" i="0" dirty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u-HU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 dirty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hu-HU" i="0" dirty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hu-HU" i="1" dirty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hu-HU" i="0" dirty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hu-HU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i="1" dirty="0">
                              <a:latin typeface="Cambria Math" panose="02040503050406030204" pitchFamily="18" charset="0"/>
                            </a:rPr>
                            <m:t>β</m:t>
                          </m:r>
                        </m:num>
                        <m:den>
                          <m:r>
                            <a:rPr lang="hu-HU" i="0" dirty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hu-HU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hu-HU" i="0" dirty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7" name="Szövegdoboz 6">
                <a:extLst>
                  <a:ext uri="{FF2B5EF4-FFF2-40B4-BE49-F238E27FC236}">
                    <a16:creationId xmlns:a16="http://schemas.microsoft.com/office/drawing/2014/main" id="{2296D348-0E9B-43E8-B1D2-52EB584ED6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5269" y="4452773"/>
                <a:ext cx="2522542" cy="61709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Szövegdoboz 7">
                <a:extLst>
                  <a:ext uri="{FF2B5EF4-FFF2-40B4-BE49-F238E27FC236}">
                    <a16:creationId xmlns:a16="http://schemas.microsoft.com/office/drawing/2014/main" id="{F91E7CDD-6C28-4494-A624-FA83721378F7}"/>
                  </a:ext>
                </a:extLst>
              </p:cNvPr>
              <p:cNvSpPr txBox="1"/>
              <p:nvPr/>
            </p:nvSpPr>
            <p:spPr>
              <a:xfrm>
                <a:off x="7701433" y="1951234"/>
                <a:ext cx="95504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𝜑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8" name="Szövegdoboz 7">
                <a:extLst>
                  <a:ext uri="{FF2B5EF4-FFF2-40B4-BE49-F238E27FC236}">
                    <a16:creationId xmlns:a16="http://schemas.microsoft.com/office/drawing/2014/main" id="{F91E7CDD-6C28-4494-A624-FA83721378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1433" y="1951234"/>
                <a:ext cx="955047" cy="369332"/>
              </a:xfrm>
              <a:prstGeom prst="rect">
                <a:avLst/>
              </a:prstGeom>
              <a:blipFill>
                <a:blip r:embed="rId6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Szövegdoboz 8">
                <a:extLst>
                  <a:ext uri="{FF2B5EF4-FFF2-40B4-BE49-F238E27FC236}">
                    <a16:creationId xmlns:a16="http://schemas.microsoft.com/office/drawing/2014/main" id="{4AFCEFDA-4512-4E69-8629-E4B274CBF717}"/>
                  </a:ext>
                </a:extLst>
              </p:cNvPr>
              <p:cNvSpPr txBox="1"/>
              <p:nvPr/>
            </p:nvSpPr>
            <p:spPr>
              <a:xfrm>
                <a:off x="8953420" y="1951234"/>
                <a:ext cx="10517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dirty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i="1" dirty="0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9" name="Szövegdoboz 8">
                <a:extLst>
                  <a:ext uri="{FF2B5EF4-FFF2-40B4-BE49-F238E27FC236}">
                    <a16:creationId xmlns:a16="http://schemas.microsoft.com/office/drawing/2014/main" id="{4AFCEFDA-4512-4E69-8629-E4B274CBF7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53420" y="1951234"/>
                <a:ext cx="105172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Szövegdoboz 9">
                <a:extLst>
                  <a:ext uri="{FF2B5EF4-FFF2-40B4-BE49-F238E27FC236}">
                    <a16:creationId xmlns:a16="http://schemas.microsoft.com/office/drawing/2014/main" id="{860164C6-1F6F-466E-A8DC-8A701EE0DBDE}"/>
                  </a:ext>
                </a:extLst>
              </p:cNvPr>
              <p:cNvSpPr txBox="1"/>
              <p:nvPr/>
            </p:nvSpPr>
            <p:spPr>
              <a:xfrm>
                <a:off x="10302080" y="1953640"/>
                <a:ext cx="10517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dirty="0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hu-HU" b="0" i="1" baseline="-25000" dirty="0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i="1" dirty="0">
                          <a:latin typeface="Cambria Math" panose="02040503050406030204" pitchFamily="18" charset="0"/>
                        </a:rPr>
                        <m:t>β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10" name="Szövegdoboz 9">
                <a:extLst>
                  <a:ext uri="{FF2B5EF4-FFF2-40B4-BE49-F238E27FC236}">
                    <a16:creationId xmlns:a16="http://schemas.microsoft.com/office/drawing/2014/main" id="{860164C6-1F6F-466E-A8DC-8A701EE0DB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02080" y="1953640"/>
                <a:ext cx="1051720" cy="369332"/>
              </a:xfrm>
              <a:prstGeom prst="rect">
                <a:avLst/>
              </a:prstGeom>
              <a:blipFill>
                <a:blip r:embed="rId8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Szövegdoboz 10">
                <a:extLst>
                  <a:ext uri="{FF2B5EF4-FFF2-40B4-BE49-F238E27FC236}">
                    <a16:creationId xmlns:a16="http://schemas.microsoft.com/office/drawing/2014/main" id="{33BF6377-C012-4158-93F3-2F72F8E33951}"/>
                  </a:ext>
                </a:extLst>
              </p:cNvPr>
              <p:cNvSpPr txBox="1"/>
              <p:nvPr/>
            </p:nvSpPr>
            <p:spPr>
              <a:xfrm>
                <a:off x="4458869" y="3954129"/>
                <a:ext cx="24688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𝑐𝑝</m:t>
                          </m:r>
                        </m:sub>
                      </m:sSub>
                      <m:r>
                        <a:rPr lang="hu-HU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hu-HU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u-HU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hu-HU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𝑅</m:t>
                          </m:r>
                        </m:den>
                      </m:f>
                      <m:r>
                        <a:rPr lang="hu-HU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hu-HU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hu-HU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hu-HU" i="1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11" name="Szövegdoboz 10">
                <a:extLst>
                  <a:ext uri="{FF2B5EF4-FFF2-40B4-BE49-F238E27FC236}">
                    <a16:creationId xmlns:a16="http://schemas.microsoft.com/office/drawing/2014/main" id="{33BF6377-C012-4158-93F3-2F72F8E339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8869" y="3954129"/>
                <a:ext cx="2468837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52359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38FAD6-74EE-42B1-A45A-429090C7F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sz="3600" b="0" dirty="0"/>
              <a:t>Harmonikus rezgőmozgás:</a:t>
            </a:r>
          </a:p>
          <a:p>
            <a:r>
              <a:rPr lang="hu-HU" dirty="0"/>
              <a:t>Definíció, leíró függvények</a:t>
            </a:r>
          </a:p>
          <a:p>
            <a:r>
              <a:rPr lang="hu-HU" b="0" dirty="0"/>
              <a:t>Dinamikai feltétel</a:t>
            </a:r>
          </a:p>
          <a:p>
            <a:r>
              <a:rPr lang="hu-HU" dirty="0"/>
              <a:t>Példák</a:t>
            </a:r>
            <a:endParaRPr lang="hu-HU" b="0" dirty="0"/>
          </a:p>
          <a:p>
            <a:endParaRPr lang="hu-HU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76582998-4652-4A31-96F3-A604765C5097}"/>
                  </a:ext>
                </a:extLst>
              </p:cNvPr>
              <p:cNvSpPr txBox="1"/>
              <p:nvPr/>
            </p:nvSpPr>
            <p:spPr>
              <a:xfrm>
                <a:off x="7374522" y="1753664"/>
                <a:ext cx="3020602" cy="3782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hu-HU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u-HU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⋅</m:t>
                      </m:r>
                      <m:func>
                        <m:funcPr>
                          <m:ctrlPr>
                            <a:rPr lang="hu-HU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u-HU" i="1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hu-HU" i="1" smtClean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76582998-4652-4A31-96F3-A604765C50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4522" y="1753664"/>
                <a:ext cx="3020602" cy="378245"/>
              </a:xfrm>
              <a:prstGeom prst="rect">
                <a:avLst/>
              </a:prstGeom>
              <a:blipFill>
                <a:blip r:embed="rId2"/>
                <a:stretch>
                  <a:fillRect b="-3226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Szövegdoboz 4">
                <a:extLst>
                  <a:ext uri="{FF2B5EF4-FFF2-40B4-BE49-F238E27FC236}">
                    <a16:creationId xmlns:a16="http://schemas.microsoft.com/office/drawing/2014/main" id="{4DC40BE4-E26A-4A39-B940-E1416E29D111}"/>
                  </a:ext>
                </a:extLst>
              </p:cNvPr>
              <p:cNvSpPr txBox="1"/>
              <p:nvPr/>
            </p:nvSpPr>
            <p:spPr>
              <a:xfrm>
                <a:off x="7374522" y="2155852"/>
                <a:ext cx="3020602" cy="3782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dirty="0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hu-HU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u-HU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⋅</m:t>
                      </m:r>
                      <m:func>
                        <m:funcPr>
                          <m:ctrlPr>
                            <a:rPr lang="hu-HU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u-HU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hu-HU" i="1" smtClean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5" name="Szövegdoboz 4">
                <a:extLst>
                  <a:ext uri="{FF2B5EF4-FFF2-40B4-BE49-F238E27FC236}">
                    <a16:creationId xmlns:a16="http://schemas.microsoft.com/office/drawing/2014/main" id="{4DC40BE4-E26A-4A39-B940-E1416E29D1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4522" y="2155852"/>
                <a:ext cx="3020602" cy="378245"/>
              </a:xfrm>
              <a:prstGeom prst="rect">
                <a:avLst/>
              </a:prstGeom>
              <a:blipFill>
                <a:blip r:embed="rId3"/>
                <a:stretch>
                  <a:fillRect b="-3226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Szövegdoboz 5">
                <a:extLst>
                  <a:ext uri="{FF2B5EF4-FFF2-40B4-BE49-F238E27FC236}">
                    <a16:creationId xmlns:a16="http://schemas.microsoft.com/office/drawing/2014/main" id="{2DA179B3-4ACA-421A-B827-BC0735C2EFFB}"/>
                  </a:ext>
                </a:extLst>
              </p:cNvPr>
              <p:cNvSpPr txBox="1"/>
              <p:nvPr/>
            </p:nvSpPr>
            <p:spPr>
              <a:xfrm>
                <a:off x="7374522" y="2553194"/>
                <a:ext cx="30206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dirty="0" smtClean="0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hu-HU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u-HU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hu-HU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hu-HU" dirty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hu-HU" i="1" smtClean="0">
                          <a:latin typeface="Cambria Math" panose="02040503050406030204" pitchFamily="18" charset="0"/>
                        </a:rPr>
                        <m:t>⋅</m:t>
                      </m:r>
                      <m:func>
                        <m:funcPr>
                          <m:ctrlPr>
                            <a:rPr lang="hu-HU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u-HU" i="1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hu-HU" i="1" smtClean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6" name="Szövegdoboz 5">
                <a:extLst>
                  <a:ext uri="{FF2B5EF4-FFF2-40B4-BE49-F238E27FC236}">
                    <a16:creationId xmlns:a16="http://schemas.microsoft.com/office/drawing/2014/main" id="{2DA179B3-4ACA-421A-B827-BC0735C2EF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4522" y="2553194"/>
                <a:ext cx="3020602" cy="369332"/>
              </a:xfrm>
              <a:prstGeom prst="rect">
                <a:avLst/>
              </a:prstGeom>
              <a:blipFill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04426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38FAD6-74EE-42B1-A45A-429090C7F5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sz="3600" b="0" dirty="0"/>
              <a:t>Képletek összegzése:</a:t>
            </a:r>
          </a:p>
          <a:p>
            <a:pPr marL="0" indent="0">
              <a:buNone/>
            </a:pPr>
            <a:endParaRPr lang="hu-HU" b="0" i="1" dirty="0"/>
          </a:p>
          <a:p>
            <a:pPr marL="0" indent="0">
              <a:buNone/>
            </a:pPr>
            <a:endParaRPr lang="hu-HU" b="0" i="1" dirty="0"/>
          </a:p>
          <a:p>
            <a:pPr marL="0" indent="0">
              <a:buNone/>
            </a:pPr>
            <a:endParaRPr lang="hu-HU" b="0" dirty="0"/>
          </a:p>
          <a:p>
            <a:pPr marL="0" indent="0">
              <a:buNone/>
            </a:pPr>
            <a:endParaRPr lang="hu-HU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EB525058-1603-4C41-8D2A-70CD3FE0F2EE}"/>
                  </a:ext>
                </a:extLst>
              </p:cNvPr>
              <p:cNvSpPr txBox="1"/>
              <p:nvPr/>
            </p:nvSpPr>
            <p:spPr>
              <a:xfrm>
                <a:off x="2287177" y="1898161"/>
                <a:ext cx="1874520" cy="612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b="0" i="1" dirty="0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hu-HU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b="0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i="1" dirty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hu-HU" b="0" i="1" dirty="0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l-GR" b="0" i="1" dirty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hu-HU" b="0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4" name="Szövegdoboz 3">
                <a:extLst>
                  <a:ext uri="{FF2B5EF4-FFF2-40B4-BE49-F238E27FC236}">
                    <a16:creationId xmlns:a16="http://schemas.microsoft.com/office/drawing/2014/main" id="{EB525058-1603-4C41-8D2A-70CD3FE0F2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7177" y="1898161"/>
                <a:ext cx="1874520" cy="6127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Szövegdoboz 4">
                <a:extLst>
                  <a:ext uri="{FF2B5EF4-FFF2-40B4-BE49-F238E27FC236}">
                    <a16:creationId xmlns:a16="http://schemas.microsoft.com/office/drawing/2014/main" id="{EA8863B3-4319-45DC-A524-A8621080CCCA}"/>
                  </a:ext>
                </a:extLst>
              </p:cNvPr>
              <p:cNvSpPr txBox="1"/>
              <p:nvPr/>
            </p:nvSpPr>
            <p:spPr>
              <a:xfrm>
                <a:off x="4162439" y="1919789"/>
                <a:ext cx="1874520" cy="612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dirty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hu-HU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hu-HU" dirty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hu-HU" i="1" dirty="0">
                              <a:latin typeface="Cambria Math" panose="02040503050406030204" pitchFamily="18" charset="0"/>
                            </a:rPr>
                            <m:t>𝑣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hu-HU" dirty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hu-HU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5" name="Szövegdoboz 4">
                <a:extLst>
                  <a:ext uri="{FF2B5EF4-FFF2-40B4-BE49-F238E27FC236}">
                    <a16:creationId xmlns:a16="http://schemas.microsoft.com/office/drawing/2014/main" id="{EA8863B3-4319-45DC-A524-A8621080CC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2439" y="1919789"/>
                <a:ext cx="1874520" cy="6127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Szövegdoboz 5">
                <a:extLst>
                  <a:ext uri="{FF2B5EF4-FFF2-40B4-BE49-F238E27FC236}">
                    <a16:creationId xmlns:a16="http://schemas.microsoft.com/office/drawing/2014/main" id="{58E7D4F2-AC7F-4AF2-AE1F-EC9E8B9515AD}"/>
                  </a:ext>
                </a:extLst>
              </p:cNvPr>
              <p:cNvSpPr txBox="1"/>
              <p:nvPr/>
            </p:nvSpPr>
            <p:spPr>
              <a:xfrm>
                <a:off x="2280994" y="2513174"/>
                <a:ext cx="1874520" cy="6183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hu-HU" b="0" i="1" dirty="0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hu-HU" b="0" i="1" dirty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</m:acc>
                      <m:r>
                        <a:rPr lang="hu-HU" b="0" i="0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b="0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b="0" i="1" dirty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hu-HU" b="0" i="1" dirty="0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l-GR" i="1" dirty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hu-HU" b="0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sSub>
                        <m:sSubPr>
                          <m:ctrlPr>
                            <a:rPr lang="hu-HU" b="0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u-HU" b="0" i="1" dirty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u-HU" b="0" i="1" dirty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acc>
                        </m:e>
                        <m:sub>
                          <m:r>
                            <a:rPr lang="hu-HU" b="0" i="1" dirty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6" name="Szövegdoboz 5">
                <a:extLst>
                  <a:ext uri="{FF2B5EF4-FFF2-40B4-BE49-F238E27FC236}">
                    <a16:creationId xmlns:a16="http://schemas.microsoft.com/office/drawing/2014/main" id="{58E7D4F2-AC7F-4AF2-AE1F-EC9E8B9515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0994" y="2513174"/>
                <a:ext cx="1874520" cy="61837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Szövegdoboz 6">
                <a:extLst>
                  <a:ext uri="{FF2B5EF4-FFF2-40B4-BE49-F238E27FC236}">
                    <a16:creationId xmlns:a16="http://schemas.microsoft.com/office/drawing/2014/main" id="{25238F59-DF4F-46AB-9A4A-113E36039E9F}"/>
                  </a:ext>
                </a:extLst>
              </p:cNvPr>
              <p:cNvSpPr txBox="1"/>
              <p:nvPr/>
            </p:nvSpPr>
            <p:spPr>
              <a:xfrm>
                <a:off x="3910582" y="2510893"/>
                <a:ext cx="2519138" cy="9251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hu-HU" b="0" i="1" dirty="0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hu-HU" b="0" i="1" dirty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acc>
                      <m:r>
                        <a:rPr lang="hu-HU" b="0" i="0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b="0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i="1" dirty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hu-HU" b="0" i="1" dirty="0">
                              <a:latin typeface="Cambria Math" panose="02040503050406030204" pitchFamily="18" charset="0"/>
                            </a:rPr>
                            <m:t>𝑣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l-GR" i="1" dirty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hu-HU" b="0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sSub>
                        <m:sSubPr>
                          <m:ctrlPr>
                            <a:rPr lang="hu-HU" b="0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u-HU" b="0" i="1" dirty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u-HU" b="0" i="1" dirty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acc>
                        </m:e>
                        <m:sub>
                          <m:r>
                            <a:rPr lang="hu-HU" b="0" i="1" dirty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r>
                        <a:rPr lang="hu-HU" b="0" i="0" dirty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hu-HU" b="0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hu-HU" b="0" i="1" dirty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u-HU" b="0" i="1" dirty="0">
                                  <a:latin typeface="Cambria Math" panose="02040503050406030204" pitchFamily="18" charset="0"/>
                                </a:rPr>
                                <m:t>𝜈</m:t>
                              </m:r>
                            </m:e>
                            <m:sup>
                              <m:r>
                                <a:rPr lang="hu-HU" b="0" i="0" dirty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hu-HU" b="0" i="1" dirty="0">
                              <a:latin typeface="Cambria Math" panose="02040503050406030204" pitchFamily="18" charset="0"/>
                            </a:rPr>
                            <m:t>𝑅</m:t>
                          </m:r>
                        </m:den>
                      </m:f>
                      <m:sSub>
                        <m:sSubPr>
                          <m:ctrlPr>
                            <a:rPr lang="hu-HU" b="0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hu-HU" b="0" i="1" dirty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hu-HU" b="0" i="1" dirty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</m:acc>
                        </m:e>
                        <m:sub>
                          <m:r>
                            <a:rPr lang="hu-HU" b="0" i="1" dirty="0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</m:oMath>
                  </m:oMathPara>
                </a14:m>
                <a:endParaRPr lang="hu-HU" b="0" dirty="0"/>
              </a:p>
              <a:p>
                <a:endParaRPr lang="hu-HU" dirty="0"/>
              </a:p>
            </p:txBody>
          </p:sp>
        </mc:Choice>
        <mc:Fallback>
          <p:sp>
            <p:nvSpPr>
              <p:cNvPr id="7" name="Szövegdoboz 6">
                <a:extLst>
                  <a:ext uri="{FF2B5EF4-FFF2-40B4-BE49-F238E27FC236}">
                    <a16:creationId xmlns:a16="http://schemas.microsoft.com/office/drawing/2014/main" id="{25238F59-DF4F-46AB-9A4A-113E36039E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0582" y="2510893"/>
                <a:ext cx="2519138" cy="92519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Szövegdoboz 7">
                <a:extLst>
                  <a:ext uri="{FF2B5EF4-FFF2-40B4-BE49-F238E27FC236}">
                    <a16:creationId xmlns:a16="http://schemas.microsoft.com/office/drawing/2014/main" id="{0413BD77-B4C3-40D1-A7A3-2761CBF96496}"/>
                  </a:ext>
                </a:extLst>
              </p:cNvPr>
              <p:cNvSpPr txBox="1"/>
              <p:nvPr/>
            </p:nvSpPr>
            <p:spPr>
              <a:xfrm>
                <a:off x="8472915" y="2052440"/>
                <a:ext cx="2376477" cy="5648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dirty="0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hu-HU" b="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hu-HU" b="0" i="1" dirty="0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hu-HU" b="0" i="1" dirty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hu-HU" i="0" dirty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u-HU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 dirty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hu-HU" i="0" dirty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hu-HU" i="0" dirty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u-HU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 dirty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hu-HU" i="0" dirty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hu-HU" i="1" dirty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hu-HU" i="0" dirty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hu-HU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i="1" dirty="0">
                              <a:latin typeface="Cambria Math" panose="02040503050406030204" pitchFamily="18" charset="0"/>
                            </a:rPr>
                            <m:t>𝑎</m:t>
                          </m:r>
                        </m:num>
                        <m:den>
                          <m:r>
                            <a:rPr lang="hu-HU" i="0" dirty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hu-HU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hu-HU" i="0" dirty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8" name="Szövegdoboz 7">
                <a:extLst>
                  <a:ext uri="{FF2B5EF4-FFF2-40B4-BE49-F238E27FC236}">
                    <a16:creationId xmlns:a16="http://schemas.microsoft.com/office/drawing/2014/main" id="{0413BD77-B4C3-40D1-A7A3-2761CBF964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72915" y="2052440"/>
                <a:ext cx="2376477" cy="56489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Szövegdoboz 8">
                <a:extLst>
                  <a:ext uri="{FF2B5EF4-FFF2-40B4-BE49-F238E27FC236}">
                    <a16:creationId xmlns:a16="http://schemas.microsoft.com/office/drawing/2014/main" id="{A251E4AE-ACB4-4949-AEC2-6B12B006D7B0}"/>
                  </a:ext>
                </a:extLst>
              </p:cNvPr>
              <p:cNvSpPr txBox="1"/>
              <p:nvPr/>
            </p:nvSpPr>
            <p:spPr>
              <a:xfrm>
                <a:off x="8723894" y="1683108"/>
                <a:ext cx="18745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dirty="0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hu-HU" b="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hu-HU" b="0" i="1" dirty="0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hu-HU" b="0" i="1" dirty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hu-HU" i="0" dirty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u-HU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 dirty="0">
                              <a:latin typeface="Cambria Math" panose="02040503050406030204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hu-HU" i="0" dirty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hu-HU" i="0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hu-HU" i="1" dirty="0">
                          <a:latin typeface="Cambria Math" panose="02040503050406030204" pitchFamily="18" charset="0"/>
                        </a:rPr>
                        <m:t>𝑎𝑡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9" name="Szövegdoboz 8">
                <a:extLst>
                  <a:ext uri="{FF2B5EF4-FFF2-40B4-BE49-F238E27FC236}">
                    <a16:creationId xmlns:a16="http://schemas.microsoft.com/office/drawing/2014/main" id="{A251E4AE-ACB4-4949-AEC2-6B12B006D7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3894" y="1683108"/>
                <a:ext cx="1874520" cy="369332"/>
              </a:xfrm>
              <a:prstGeom prst="rect">
                <a:avLst/>
              </a:prstGeom>
              <a:blipFill>
                <a:blip r:embed="rId7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Szövegdoboz 9">
            <a:extLst>
              <a:ext uri="{FF2B5EF4-FFF2-40B4-BE49-F238E27FC236}">
                <a16:creationId xmlns:a16="http://schemas.microsoft.com/office/drawing/2014/main" id="{3E4916B7-BE3C-449B-A166-33E754173E92}"/>
              </a:ext>
            </a:extLst>
          </p:cNvPr>
          <p:cNvSpPr txBox="1"/>
          <p:nvPr/>
        </p:nvSpPr>
        <p:spPr>
          <a:xfrm>
            <a:off x="802797" y="2026100"/>
            <a:ext cx="23030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Haladó mozgás:</a:t>
            </a:r>
          </a:p>
        </p:txBody>
      </p:sp>
      <p:sp>
        <p:nvSpPr>
          <p:cNvPr id="11" name="Szövegdoboz 10">
            <a:extLst>
              <a:ext uri="{FF2B5EF4-FFF2-40B4-BE49-F238E27FC236}">
                <a16:creationId xmlns:a16="http://schemas.microsoft.com/office/drawing/2014/main" id="{BE3F055A-5221-4E62-ACA0-2E7E066C12CE}"/>
              </a:ext>
            </a:extLst>
          </p:cNvPr>
          <p:cNvSpPr txBox="1"/>
          <p:nvPr/>
        </p:nvSpPr>
        <p:spPr>
          <a:xfrm>
            <a:off x="7968508" y="1309692"/>
            <a:ext cx="33852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Egyenletesen gyorsuló mozgás: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E2EF8661-C7BB-4948-A8C8-7096A8E06F6B}"/>
              </a:ext>
            </a:extLst>
          </p:cNvPr>
          <p:cNvSpPr txBox="1"/>
          <p:nvPr/>
        </p:nvSpPr>
        <p:spPr>
          <a:xfrm>
            <a:off x="833839" y="3471137"/>
            <a:ext cx="23030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Körmozgás: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Szövegdoboz 12">
                <a:extLst>
                  <a:ext uri="{FF2B5EF4-FFF2-40B4-BE49-F238E27FC236}">
                    <a16:creationId xmlns:a16="http://schemas.microsoft.com/office/drawing/2014/main" id="{CA401D96-2ACF-4C2B-A90D-8EF9F59CF081}"/>
                  </a:ext>
                </a:extLst>
              </p:cNvPr>
              <p:cNvSpPr txBox="1"/>
              <p:nvPr/>
            </p:nvSpPr>
            <p:spPr>
              <a:xfrm>
                <a:off x="2168575" y="3364826"/>
                <a:ext cx="1874520" cy="612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dirty="0" smtClean="0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hu-HU" i="0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hu-HU" i="0" dirty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m:rPr>
                              <m:sty m:val="p"/>
                            </m:rPr>
                            <a:rPr lang="el-GR" i="1" dirty="0" smtClean="0">
                              <a:latin typeface="Cambria Math" panose="02040503050406030204" pitchFamily="18" charset="0"/>
                            </a:rPr>
                            <m:t>φ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hu-HU" i="0" dirty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hu-HU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13" name="Szövegdoboz 12">
                <a:extLst>
                  <a:ext uri="{FF2B5EF4-FFF2-40B4-BE49-F238E27FC236}">
                    <a16:creationId xmlns:a16="http://schemas.microsoft.com/office/drawing/2014/main" id="{CA401D96-2ACF-4C2B-A90D-8EF9F59CF0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8575" y="3364826"/>
                <a:ext cx="1874520" cy="6127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Szövegdoboz 13">
                <a:extLst>
                  <a:ext uri="{FF2B5EF4-FFF2-40B4-BE49-F238E27FC236}">
                    <a16:creationId xmlns:a16="http://schemas.microsoft.com/office/drawing/2014/main" id="{6D4D67AA-E426-454F-8C6D-7D0AAD1CD449}"/>
                  </a:ext>
                </a:extLst>
              </p:cNvPr>
              <p:cNvSpPr txBox="1"/>
              <p:nvPr/>
            </p:nvSpPr>
            <p:spPr>
              <a:xfrm>
                <a:off x="4163958" y="3361747"/>
                <a:ext cx="1874520" cy="6127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i="1" dirty="0" smtClean="0">
                          <a:latin typeface="Cambria Math" panose="02040503050406030204" pitchFamily="18" charset="0"/>
                        </a:rPr>
                        <m:t>β</m:t>
                      </m:r>
                      <m:r>
                        <a:rPr lang="hu-HU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hu-HU" dirty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m:rPr>
                              <m:sty m:val="p"/>
                            </m:rPr>
                            <a:rPr lang="el-GR" i="1" dirty="0" smtClean="0">
                              <a:latin typeface="Cambria Math" panose="02040503050406030204" pitchFamily="18" charset="0"/>
                            </a:rPr>
                            <m:t>ω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hu-HU" dirty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hu-HU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14" name="Szövegdoboz 13">
                <a:extLst>
                  <a:ext uri="{FF2B5EF4-FFF2-40B4-BE49-F238E27FC236}">
                    <a16:creationId xmlns:a16="http://schemas.microsoft.com/office/drawing/2014/main" id="{6D4D67AA-E426-454F-8C6D-7D0AAD1CD4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3958" y="3361747"/>
                <a:ext cx="1874520" cy="6127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Szövegdoboz 14">
                <a:extLst>
                  <a:ext uri="{FF2B5EF4-FFF2-40B4-BE49-F238E27FC236}">
                    <a16:creationId xmlns:a16="http://schemas.microsoft.com/office/drawing/2014/main" id="{95139B85-1C68-4172-AC5A-1773A83816AB}"/>
                  </a:ext>
                </a:extLst>
              </p:cNvPr>
              <p:cNvSpPr txBox="1"/>
              <p:nvPr/>
            </p:nvSpPr>
            <p:spPr>
              <a:xfrm>
                <a:off x="2085157" y="4121052"/>
                <a:ext cx="10517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dirty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i="1" dirty="0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15" name="Szövegdoboz 14">
                <a:extLst>
                  <a:ext uri="{FF2B5EF4-FFF2-40B4-BE49-F238E27FC236}">
                    <a16:creationId xmlns:a16="http://schemas.microsoft.com/office/drawing/2014/main" id="{95139B85-1C68-4172-AC5A-1773A83816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5157" y="4121052"/>
                <a:ext cx="105172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Szövegdoboz 15">
                <a:extLst>
                  <a:ext uri="{FF2B5EF4-FFF2-40B4-BE49-F238E27FC236}">
                    <a16:creationId xmlns:a16="http://schemas.microsoft.com/office/drawing/2014/main" id="{4F3E1635-7410-48F1-B370-004BBBF08EF7}"/>
                  </a:ext>
                </a:extLst>
              </p:cNvPr>
              <p:cNvSpPr txBox="1"/>
              <p:nvPr/>
            </p:nvSpPr>
            <p:spPr>
              <a:xfrm>
                <a:off x="837458" y="4126557"/>
                <a:ext cx="95504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𝜑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16" name="Szövegdoboz 15">
                <a:extLst>
                  <a:ext uri="{FF2B5EF4-FFF2-40B4-BE49-F238E27FC236}">
                    <a16:creationId xmlns:a16="http://schemas.microsoft.com/office/drawing/2014/main" id="{4F3E1635-7410-48F1-B370-004BBBF08E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458" y="4126557"/>
                <a:ext cx="955047" cy="369332"/>
              </a:xfrm>
              <a:prstGeom prst="rect">
                <a:avLst/>
              </a:prstGeom>
              <a:blipFill>
                <a:blip r:embed="rId11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Szövegdoboz 16">
                <a:extLst>
                  <a:ext uri="{FF2B5EF4-FFF2-40B4-BE49-F238E27FC236}">
                    <a16:creationId xmlns:a16="http://schemas.microsoft.com/office/drawing/2014/main" id="{BD950F57-BBBC-43C2-A77D-F7BAC6214D2B}"/>
                  </a:ext>
                </a:extLst>
              </p:cNvPr>
              <p:cNvSpPr txBox="1"/>
              <p:nvPr/>
            </p:nvSpPr>
            <p:spPr>
              <a:xfrm>
                <a:off x="3464407" y="4119435"/>
                <a:ext cx="10517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dirty="0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hu-HU" b="0" i="1" baseline="-25000" dirty="0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l-GR" i="1" dirty="0">
                          <a:latin typeface="Cambria Math" panose="02040503050406030204" pitchFamily="18" charset="0"/>
                        </a:rPr>
                        <m:t>β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17" name="Szövegdoboz 16">
                <a:extLst>
                  <a:ext uri="{FF2B5EF4-FFF2-40B4-BE49-F238E27FC236}">
                    <a16:creationId xmlns:a16="http://schemas.microsoft.com/office/drawing/2014/main" id="{BD950F57-BBBC-43C2-A77D-F7BAC6214D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64407" y="4119435"/>
                <a:ext cx="1051720" cy="369332"/>
              </a:xfrm>
              <a:prstGeom prst="rect">
                <a:avLst/>
              </a:prstGeom>
              <a:blipFill>
                <a:blip r:embed="rId1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Szövegdoboz 17">
                <a:extLst>
                  <a:ext uri="{FF2B5EF4-FFF2-40B4-BE49-F238E27FC236}">
                    <a16:creationId xmlns:a16="http://schemas.microsoft.com/office/drawing/2014/main" id="{2F31B005-1ACE-43FF-8EEC-08EEB0793ED1}"/>
                  </a:ext>
                </a:extLst>
              </p:cNvPr>
              <p:cNvSpPr txBox="1"/>
              <p:nvPr/>
            </p:nvSpPr>
            <p:spPr>
              <a:xfrm>
                <a:off x="8723894" y="3462920"/>
                <a:ext cx="18745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dirty="0" smtClean="0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hu-HU" b="0" i="1" dirty="0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hu-HU" b="0" i="1" dirty="0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hu-HU" b="0" i="1" dirty="0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hu-HU" i="0" dirty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u-HU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 dirty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hu-HU" i="0" dirty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hu-HU" i="0" dirty="0">
                          <a:latin typeface="Cambria Math" panose="02040503050406030204" pitchFamily="18" charset="0"/>
                        </a:rPr>
                        <m:t>+</m:t>
                      </m:r>
                      <m:r>
                        <m:rPr>
                          <m:sty m:val="p"/>
                        </m:rPr>
                        <a:rPr lang="el-GR" i="1" dirty="0">
                          <a:latin typeface="Cambria Math" panose="02040503050406030204" pitchFamily="18" charset="0"/>
                        </a:rPr>
                        <m:t>β</m:t>
                      </m:r>
                      <m:r>
                        <a:rPr lang="hu-HU" i="1" dirty="0">
                          <a:latin typeface="Cambria Math" panose="02040503050406030204" pitchFamily="18" charset="0"/>
                        </a:rPr>
                        <m:t>𝑡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18" name="Szövegdoboz 17">
                <a:extLst>
                  <a:ext uri="{FF2B5EF4-FFF2-40B4-BE49-F238E27FC236}">
                    <a16:creationId xmlns:a16="http://schemas.microsoft.com/office/drawing/2014/main" id="{2F31B005-1ACE-43FF-8EEC-08EEB0793E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3894" y="3462920"/>
                <a:ext cx="1874520" cy="369332"/>
              </a:xfrm>
              <a:prstGeom prst="rect">
                <a:avLst/>
              </a:prstGeom>
              <a:blipFill>
                <a:blip r:embed="rId13"/>
                <a:stretch>
                  <a:fillRect b="-13115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Szövegdoboz 18">
                <a:extLst>
                  <a:ext uri="{FF2B5EF4-FFF2-40B4-BE49-F238E27FC236}">
                    <a16:creationId xmlns:a16="http://schemas.microsoft.com/office/drawing/2014/main" id="{DAA6BA91-4FFC-4D6D-AC10-9A9C6E56E131}"/>
                  </a:ext>
                </a:extLst>
              </p:cNvPr>
              <p:cNvSpPr txBox="1"/>
              <p:nvPr/>
            </p:nvSpPr>
            <p:spPr>
              <a:xfrm>
                <a:off x="8399882" y="3845400"/>
                <a:ext cx="2522542" cy="6170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smtClean="0">
                          <a:latin typeface="Cambria Math" panose="02040503050406030204" pitchFamily="18" charset="0"/>
                        </a:rPr>
                        <m:t>𝜑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hu-HU" i="0" dirty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hu-HU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a:rPr lang="hu-HU" i="0" dirty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hu-HU" i="0" dirty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hu-HU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 dirty="0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b>
                          <m:r>
                            <a:rPr lang="hu-HU" i="0" dirty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hu-HU" i="1" dirty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hu-HU" i="0" dirty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hu-HU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i="1" dirty="0">
                              <a:latin typeface="Cambria Math" panose="02040503050406030204" pitchFamily="18" charset="0"/>
                            </a:rPr>
                            <m:t>β</m:t>
                          </m:r>
                        </m:num>
                        <m:den>
                          <m:r>
                            <a:rPr lang="hu-HU" i="0" dirty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hu-HU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i="1" dirty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hu-HU" i="0" dirty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19" name="Szövegdoboz 18">
                <a:extLst>
                  <a:ext uri="{FF2B5EF4-FFF2-40B4-BE49-F238E27FC236}">
                    <a16:creationId xmlns:a16="http://schemas.microsoft.com/office/drawing/2014/main" id="{DAA6BA91-4FFC-4D6D-AC10-9A9C6E56E1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9882" y="3845400"/>
                <a:ext cx="2522542" cy="61709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Szövegdoboz 20">
            <a:extLst>
              <a:ext uri="{FF2B5EF4-FFF2-40B4-BE49-F238E27FC236}">
                <a16:creationId xmlns:a16="http://schemas.microsoft.com/office/drawing/2014/main" id="{78DB5CFC-977E-4CD4-9AE6-61B8349B1F5E}"/>
              </a:ext>
            </a:extLst>
          </p:cNvPr>
          <p:cNvSpPr txBox="1"/>
          <p:nvPr/>
        </p:nvSpPr>
        <p:spPr>
          <a:xfrm>
            <a:off x="802797" y="4896899"/>
            <a:ext cx="29267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Harmonikus rezgőmozgás: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2" name="Szövegdoboz 21">
                <a:extLst>
                  <a:ext uri="{FF2B5EF4-FFF2-40B4-BE49-F238E27FC236}">
                    <a16:creationId xmlns:a16="http://schemas.microsoft.com/office/drawing/2014/main" id="{A48C9750-6F41-401D-A2C2-EF617020592B}"/>
                  </a:ext>
                </a:extLst>
              </p:cNvPr>
              <p:cNvSpPr txBox="1"/>
              <p:nvPr/>
            </p:nvSpPr>
            <p:spPr>
              <a:xfrm>
                <a:off x="3583358" y="4907831"/>
                <a:ext cx="3020602" cy="3782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hu-HU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u-HU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⋅</m:t>
                      </m:r>
                      <m:func>
                        <m:funcPr>
                          <m:ctrlPr>
                            <a:rPr lang="hu-HU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u-HU" i="1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hu-HU" i="1" smtClean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22" name="Szövegdoboz 21">
                <a:extLst>
                  <a:ext uri="{FF2B5EF4-FFF2-40B4-BE49-F238E27FC236}">
                    <a16:creationId xmlns:a16="http://schemas.microsoft.com/office/drawing/2014/main" id="{A48C9750-6F41-401D-A2C2-EF61702059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3358" y="4907831"/>
                <a:ext cx="3020602" cy="378245"/>
              </a:xfrm>
              <a:prstGeom prst="rect">
                <a:avLst/>
              </a:prstGeom>
              <a:blipFill>
                <a:blip r:embed="rId15"/>
                <a:stretch>
                  <a:fillRect b="-4839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Szövegdoboz 22">
                <a:extLst>
                  <a:ext uri="{FF2B5EF4-FFF2-40B4-BE49-F238E27FC236}">
                    <a16:creationId xmlns:a16="http://schemas.microsoft.com/office/drawing/2014/main" id="{81C00891-35BD-4848-9588-15B26F15E1BA}"/>
                  </a:ext>
                </a:extLst>
              </p:cNvPr>
              <p:cNvSpPr txBox="1"/>
              <p:nvPr/>
            </p:nvSpPr>
            <p:spPr>
              <a:xfrm>
                <a:off x="3583358" y="5279263"/>
                <a:ext cx="3020602" cy="3782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dirty="0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hu-HU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u-HU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⋅</m:t>
                      </m:r>
                      <m:func>
                        <m:funcPr>
                          <m:ctrlPr>
                            <a:rPr lang="hu-HU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u-HU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hu-HU" i="1" smtClean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23" name="Szövegdoboz 22">
                <a:extLst>
                  <a:ext uri="{FF2B5EF4-FFF2-40B4-BE49-F238E27FC236}">
                    <a16:creationId xmlns:a16="http://schemas.microsoft.com/office/drawing/2014/main" id="{81C00891-35BD-4848-9588-15B26F15E1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3358" y="5279263"/>
                <a:ext cx="3020602" cy="378245"/>
              </a:xfrm>
              <a:prstGeom prst="rect">
                <a:avLst/>
              </a:prstGeom>
              <a:blipFill>
                <a:blip r:embed="rId16"/>
                <a:stretch>
                  <a:fillRect b="-4839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Szövegdoboz 23">
                <a:extLst>
                  <a:ext uri="{FF2B5EF4-FFF2-40B4-BE49-F238E27FC236}">
                    <a16:creationId xmlns:a16="http://schemas.microsoft.com/office/drawing/2014/main" id="{968CC651-26DC-4A8A-B5E5-C10C386025C5}"/>
                  </a:ext>
                </a:extLst>
              </p:cNvPr>
              <p:cNvSpPr txBox="1"/>
              <p:nvPr/>
            </p:nvSpPr>
            <p:spPr>
              <a:xfrm>
                <a:off x="3583358" y="5657508"/>
                <a:ext cx="30206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dirty="0" smtClean="0">
                          <a:latin typeface="Cambria Math" panose="02040503050406030204" pitchFamily="18" charset="0"/>
                        </a:rPr>
                        <m:t>𝑎</m:t>
                      </m:r>
                      <m:d>
                        <m:dPr>
                          <m:ctrlPr>
                            <a:rPr lang="hu-HU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hu-HU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𝐴</m:t>
                      </m:r>
                      <m:sSup>
                        <m:sSupPr>
                          <m:ctrlPr>
                            <a:rPr lang="hu-HU" i="1" dirty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hu-HU" dirty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hu-HU" i="1" smtClean="0">
                          <a:latin typeface="Cambria Math" panose="02040503050406030204" pitchFamily="18" charset="0"/>
                        </a:rPr>
                        <m:t>⋅</m:t>
                      </m:r>
                      <m:func>
                        <m:funcPr>
                          <m:ctrlPr>
                            <a:rPr lang="hu-HU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hu-HU" i="1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hu-HU" i="1" smtClean="0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hu-HU" i="1" smtClean="0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24" name="Szövegdoboz 23">
                <a:extLst>
                  <a:ext uri="{FF2B5EF4-FFF2-40B4-BE49-F238E27FC236}">
                    <a16:creationId xmlns:a16="http://schemas.microsoft.com/office/drawing/2014/main" id="{968CC651-26DC-4A8A-B5E5-C10C386025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3358" y="5657508"/>
                <a:ext cx="3020602" cy="369332"/>
              </a:xfrm>
              <a:prstGeom prst="rect">
                <a:avLst/>
              </a:prstGeom>
              <a:blipFill>
                <a:blip r:embed="rId17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Szövegdoboz 24">
            <a:extLst>
              <a:ext uri="{FF2B5EF4-FFF2-40B4-BE49-F238E27FC236}">
                <a16:creationId xmlns:a16="http://schemas.microsoft.com/office/drawing/2014/main" id="{D4FC2CC1-8DA5-4F53-9164-B755C0158E92}"/>
              </a:ext>
            </a:extLst>
          </p:cNvPr>
          <p:cNvSpPr txBox="1"/>
          <p:nvPr/>
        </p:nvSpPr>
        <p:spPr>
          <a:xfrm>
            <a:off x="7363392" y="4904234"/>
            <a:ext cx="24085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/>
              <a:t>Lendület</a:t>
            </a:r>
            <a:r>
              <a:rPr lang="hu-HU" dirty="0"/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A7D6392A-0C0E-4611-B4A2-F51CDEBED70C}"/>
                  </a:ext>
                </a:extLst>
              </p:cNvPr>
              <p:cNvSpPr txBox="1"/>
              <p:nvPr/>
            </p:nvSpPr>
            <p:spPr>
              <a:xfrm>
                <a:off x="7159784" y="3337445"/>
                <a:ext cx="1051720" cy="6613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i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𝑓</m:t>
                          </m:r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27" name="Szövegdoboz 26">
                <a:extLst>
                  <a:ext uri="{FF2B5EF4-FFF2-40B4-BE49-F238E27FC236}">
                    <a16:creationId xmlns:a16="http://schemas.microsoft.com/office/drawing/2014/main" id="{A7D6392A-0C0E-4611-B4A2-F51CDEBED7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9784" y="3337445"/>
                <a:ext cx="1051720" cy="661335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8" name="Szövegdoboz 27">
                <a:extLst>
                  <a:ext uri="{FF2B5EF4-FFF2-40B4-BE49-F238E27FC236}">
                    <a16:creationId xmlns:a16="http://schemas.microsoft.com/office/drawing/2014/main" id="{2F94E70F-97B9-4675-A749-CC1F8EBDE90C}"/>
                  </a:ext>
                </a:extLst>
              </p:cNvPr>
              <p:cNvSpPr txBox="1"/>
              <p:nvPr/>
            </p:nvSpPr>
            <p:spPr>
              <a:xfrm>
                <a:off x="6121534" y="3371707"/>
                <a:ext cx="1051720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smtClean="0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hu-HU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hu-HU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hu-HU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hu-HU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28" name="Szövegdoboz 27">
                <a:extLst>
                  <a:ext uri="{FF2B5EF4-FFF2-40B4-BE49-F238E27FC236}">
                    <a16:creationId xmlns:a16="http://schemas.microsoft.com/office/drawing/2014/main" id="{2F94E70F-97B9-4675-A749-CC1F8EBDE9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1534" y="3371707"/>
                <a:ext cx="1051720" cy="610936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Szövegdoboz 28">
                <a:extLst>
                  <a:ext uri="{FF2B5EF4-FFF2-40B4-BE49-F238E27FC236}">
                    <a16:creationId xmlns:a16="http://schemas.microsoft.com/office/drawing/2014/main" id="{CD0AB67A-778D-4F53-A835-61ED2515EDF8}"/>
                  </a:ext>
                </a:extLst>
              </p:cNvPr>
              <p:cNvSpPr txBox="1"/>
              <p:nvPr/>
            </p:nvSpPr>
            <p:spPr>
              <a:xfrm>
                <a:off x="4872992" y="3909599"/>
                <a:ext cx="24688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hu-HU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𝑐𝑝</m:t>
                          </m:r>
                        </m:sub>
                      </m:sSub>
                      <m:r>
                        <a:rPr lang="hu-HU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hu-HU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hu-HU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hu-HU" i="1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hu-HU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𝑅</m:t>
                          </m:r>
                        </m:den>
                      </m:f>
                      <m:r>
                        <a:rPr lang="hu-HU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hu-HU" i="1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𝜔</m:t>
                          </m:r>
                        </m:e>
                        <m:sup>
                          <m:r>
                            <a:rPr lang="hu-HU" i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hu-HU" i="1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29" name="Szövegdoboz 28">
                <a:extLst>
                  <a:ext uri="{FF2B5EF4-FFF2-40B4-BE49-F238E27FC236}">
                    <a16:creationId xmlns:a16="http://schemas.microsoft.com/office/drawing/2014/main" id="{CD0AB67A-778D-4F53-A835-61ED2515ED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2992" y="3909599"/>
                <a:ext cx="2468837" cy="646331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0" name="Szövegdoboz 29">
                <a:extLst>
                  <a:ext uri="{FF2B5EF4-FFF2-40B4-BE49-F238E27FC236}">
                    <a16:creationId xmlns:a16="http://schemas.microsoft.com/office/drawing/2014/main" id="{C42EFD41-16CD-455C-A061-D4FD81FA23F2}"/>
                  </a:ext>
                </a:extLst>
              </p:cNvPr>
              <p:cNvSpPr txBox="1"/>
              <p:nvPr/>
            </p:nvSpPr>
            <p:spPr>
              <a:xfrm>
                <a:off x="8773145" y="4887416"/>
                <a:ext cx="146468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hu-HU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hu-HU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𝑚𝑣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30" name="Szövegdoboz 29">
                <a:extLst>
                  <a:ext uri="{FF2B5EF4-FFF2-40B4-BE49-F238E27FC236}">
                    <a16:creationId xmlns:a16="http://schemas.microsoft.com/office/drawing/2014/main" id="{C42EFD41-16CD-455C-A061-D4FD81FA23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3145" y="4887416"/>
                <a:ext cx="1464688" cy="369332"/>
              </a:xfrm>
              <a:prstGeom prst="rect">
                <a:avLst/>
              </a:prstGeom>
              <a:blipFill>
                <a:blip r:embed="rId21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1" name="Szövegdoboz 30">
                <a:extLst>
                  <a:ext uri="{FF2B5EF4-FFF2-40B4-BE49-F238E27FC236}">
                    <a16:creationId xmlns:a16="http://schemas.microsoft.com/office/drawing/2014/main" id="{F445D264-BD88-46EC-B4DC-D1588328CCD0}"/>
                  </a:ext>
                </a:extLst>
              </p:cNvPr>
              <p:cNvSpPr txBox="1"/>
              <p:nvPr/>
            </p:nvSpPr>
            <p:spPr>
              <a:xfrm>
                <a:off x="8336805" y="5256748"/>
                <a:ext cx="2337368" cy="7645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hu-HU" i="1" smtClean="0">
                              <a:solidFill>
                                <a:srgbClr val="836967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</m:acc>
                      <m:r>
                        <a:rPr lang="hu-HU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grow m:val="on"/>
                          <m:supHide m:val="on"/>
                          <m:ctrlPr>
                            <a:rPr lang="hu-H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hu-HU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/>
                        <m:e>
                          <m:acc>
                            <m:accPr>
                              <m:chr m:val="⃗"/>
                              <m:ctrlPr>
                                <a:rPr lang="hu-HU" i="1">
                                  <a:solidFill>
                                    <a:srgbClr val="836967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hu-HU" i="1">
                                      <a:solidFill>
                                        <a:srgbClr val="836967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hu-HU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hu-HU" i="1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acc>
                        </m:e>
                      </m:nary>
                      <m:r>
                        <a:rPr lang="hu-HU" i="1">
                          <a:latin typeface="Cambria Math" panose="02040503050406030204" pitchFamily="18" charset="0"/>
                        </a:rPr>
                        <m:t>=á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𝑙𝑙</m:t>
                      </m:r>
                      <m:r>
                        <a:rPr lang="hu-HU" i="1">
                          <a:latin typeface="Cambria Math" panose="02040503050406030204" pitchFamily="18" charset="0"/>
                        </a:rPr>
                        <m:t>.</m:t>
                      </m:r>
                    </m:oMath>
                  </m:oMathPara>
                </a14:m>
                <a:endParaRPr lang="hu-HU" dirty="0"/>
              </a:p>
            </p:txBody>
          </p:sp>
        </mc:Choice>
        <mc:Fallback>
          <p:sp>
            <p:nvSpPr>
              <p:cNvPr id="31" name="Szövegdoboz 30">
                <a:extLst>
                  <a:ext uri="{FF2B5EF4-FFF2-40B4-BE49-F238E27FC236}">
                    <a16:creationId xmlns:a16="http://schemas.microsoft.com/office/drawing/2014/main" id="{F445D264-BD88-46EC-B4DC-D1588328CC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36805" y="5256748"/>
                <a:ext cx="2337368" cy="764568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u-H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8974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730</TotalTime>
  <Words>426</Words>
  <Application>Microsoft Office PowerPoint</Application>
  <PresentationFormat>Szélesvásznú</PresentationFormat>
  <Paragraphs>92</Paragraphs>
  <Slides>7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Office-téma</vt:lpstr>
      <vt:lpstr>BME TTK Emelt Fizika Érettségi felkészítő 2022</vt:lpstr>
      <vt:lpstr>Elméleti Bevezető</vt:lpstr>
      <vt:lpstr>Elméleti Bevezető</vt:lpstr>
      <vt:lpstr>Elméleti Bevezető</vt:lpstr>
      <vt:lpstr>Elméleti Bevezető</vt:lpstr>
      <vt:lpstr>Elméleti Bevezető</vt:lpstr>
      <vt:lpstr>Elméleti Bevezető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BME TTK Fizika Érettségifelkészítő</dc:title>
  <dc:creator>Fehérvári Gergő</dc:creator>
  <cp:lastModifiedBy>vliliomszal@gmail.com</cp:lastModifiedBy>
  <cp:revision>47</cp:revision>
  <dcterms:created xsi:type="dcterms:W3CDTF">2022-02-15T15:05:16Z</dcterms:created>
  <dcterms:modified xsi:type="dcterms:W3CDTF">2022-02-22T00:33:28Z</dcterms:modified>
</cp:coreProperties>
</file>