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63" r:id="rId3"/>
    <p:sldId id="257" r:id="rId4"/>
    <p:sldId id="259" r:id="rId5"/>
    <p:sldId id="260" r:id="rId6"/>
    <p:sldId id="262" r:id="rId7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46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75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3154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858CBD-C579-4791-865D-2343C8275517}" type="datetimeFigureOut">
              <a:rPr lang="en-GB" smtClean="0"/>
              <a:t>01/03/2022</a:t>
            </a:fld>
            <a:endParaRPr lang="en-GB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3FB7C6-9BB9-4804-9054-70677162C6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48285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3FB7C6-9BB9-4804-9054-70677162C66C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80532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="" xmlns:a16="http://schemas.microsoft.com/office/drawing/2014/main" id="{2F4B3889-B5E4-429D-A3DD-5F96DEA4B0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Alcím 2">
            <a:extLst>
              <a:ext uri="{FF2B5EF4-FFF2-40B4-BE49-F238E27FC236}">
                <a16:creationId xmlns="" xmlns:a16="http://schemas.microsoft.com/office/drawing/2014/main" id="{E66D1022-79C0-4C70-BCFA-B94B119078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  <a:endParaRPr lang="en-GB"/>
          </a:p>
        </p:txBody>
      </p:sp>
      <p:sp>
        <p:nvSpPr>
          <p:cNvPr id="4" name="Dátum helye 3">
            <a:extLst>
              <a:ext uri="{FF2B5EF4-FFF2-40B4-BE49-F238E27FC236}">
                <a16:creationId xmlns="" xmlns:a16="http://schemas.microsoft.com/office/drawing/2014/main" id="{1353C4B3-497B-47CD-AD3F-9A94619B1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01/03/2022</a:t>
            </a:fld>
            <a:endParaRPr lang="en-GB"/>
          </a:p>
        </p:txBody>
      </p:sp>
      <p:sp>
        <p:nvSpPr>
          <p:cNvPr id="5" name="Élőláb helye 4">
            <a:extLst>
              <a:ext uri="{FF2B5EF4-FFF2-40B4-BE49-F238E27FC236}">
                <a16:creationId xmlns="" xmlns:a16="http://schemas.microsoft.com/office/drawing/2014/main" id="{22E371AB-E746-4FD9-BD78-6C721885CC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 számának helye 5">
            <a:extLst>
              <a:ext uri="{FF2B5EF4-FFF2-40B4-BE49-F238E27FC236}">
                <a16:creationId xmlns="" xmlns:a16="http://schemas.microsoft.com/office/drawing/2014/main" id="{87E87514-EAAA-492A-B936-245670805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9746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="" xmlns:a16="http://schemas.microsoft.com/office/drawing/2014/main" id="{AE8CCA48-D1C2-4ECA-B900-6034F1602B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Függőleges szöveg helye 2">
            <a:extLst>
              <a:ext uri="{FF2B5EF4-FFF2-40B4-BE49-F238E27FC236}">
                <a16:creationId xmlns="" xmlns:a16="http://schemas.microsoft.com/office/drawing/2014/main" id="{21DCD7A7-7AEF-4456-92F9-0D7DBC5E2D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Dátum helye 3">
            <a:extLst>
              <a:ext uri="{FF2B5EF4-FFF2-40B4-BE49-F238E27FC236}">
                <a16:creationId xmlns="" xmlns:a16="http://schemas.microsoft.com/office/drawing/2014/main" id="{39859A38-A61F-46E9-82B6-3BE8B542B3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01/03/2022</a:t>
            </a:fld>
            <a:endParaRPr lang="en-GB"/>
          </a:p>
        </p:txBody>
      </p:sp>
      <p:sp>
        <p:nvSpPr>
          <p:cNvPr id="5" name="Élőláb helye 4">
            <a:extLst>
              <a:ext uri="{FF2B5EF4-FFF2-40B4-BE49-F238E27FC236}">
                <a16:creationId xmlns="" xmlns:a16="http://schemas.microsoft.com/office/drawing/2014/main" id="{6690BFE1-5DEA-442B-95E7-3AB31A2D9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 számának helye 5">
            <a:extLst>
              <a:ext uri="{FF2B5EF4-FFF2-40B4-BE49-F238E27FC236}">
                <a16:creationId xmlns="" xmlns:a16="http://schemas.microsoft.com/office/drawing/2014/main" id="{16CBA6FF-6E50-4BA8-8B4E-115E661D6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Egyenes összekötő 7">
            <a:extLst>
              <a:ext uri="{FF2B5EF4-FFF2-40B4-BE49-F238E27FC236}">
                <a16:creationId xmlns="" xmlns:a16="http://schemas.microsoft.com/office/drawing/2014/main" id="{E2027884-0DE3-49A9-ACEB-2B97D7606006}"/>
              </a:ext>
            </a:extLst>
          </p:cNvPr>
          <p:cNvCxnSpPr/>
          <p:nvPr userDrawn="1"/>
        </p:nvCxnSpPr>
        <p:spPr>
          <a:xfrm>
            <a:off x="838200" y="1695630"/>
            <a:ext cx="10515600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1509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="" xmlns:a16="http://schemas.microsoft.com/office/drawing/2014/main" id="{386C53E6-0831-4869-9DE5-2E60ED4E15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Függőleges szöveg helye 2">
            <a:extLst>
              <a:ext uri="{FF2B5EF4-FFF2-40B4-BE49-F238E27FC236}">
                <a16:creationId xmlns="" xmlns:a16="http://schemas.microsoft.com/office/drawing/2014/main" id="{F20D1950-B393-4EA1-89B1-9C444F4BDA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Dátum helye 3">
            <a:extLst>
              <a:ext uri="{FF2B5EF4-FFF2-40B4-BE49-F238E27FC236}">
                <a16:creationId xmlns="" xmlns:a16="http://schemas.microsoft.com/office/drawing/2014/main" id="{6C1F1C0F-530C-4419-BED7-20924F29B2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01/03/2022</a:t>
            </a:fld>
            <a:endParaRPr lang="en-GB"/>
          </a:p>
        </p:txBody>
      </p:sp>
      <p:sp>
        <p:nvSpPr>
          <p:cNvPr id="5" name="Élőláb helye 4">
            <a:extLst>
              <a:ext uri="{FF2B5EF4-FFF2-40B4-BE49-F238E27FC236}">
                <a16:creationId xmlns="" xmlns:a16="http://schemas.microsoft.com/office/drawing/2014/main" id="{53A1F367-E491-4E67-9A3D-A7281E824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 számának helye 5">
            <a:extLst>
              <a:ext uri="{FF2B5EF4-FFF2-40B4-BE49-F238E27FC236}">
                <a16:creationId xmlns="" xmlns:a16="http://schemas.microsoft.com/office/drawing/2014/main" id="{3A7E2911-E7B8-45C4-9327-16C1B0319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7851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="" xmlns:a16="http://schemas.microsoft.com/office/drawing/2014/main" id="{C9DEF7BF-A8C5-42B8-B150-7FAD9F9C8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8972"/>
          </a:xfrm>
        </p:spPr>
        <p:txBody>
          <a:bodyPr/>
          <a:lstStyle/>
          <a:p>
            <a:r>
              <a:rPr lang="hu-HU" dirty="0"/>
              <a:t>Mintacím szerkesztése</a:t>
            </a:r>
            <a:endParaRPr lang="en-GB" dirty="0"/>
          </a:p>
        </p:txBody>
      </p:sp>
      <p:sp>
        <p:nvSpPr>
          <p:cNvPr id="3" name="Tartalom helye 2">
            <a:extLst>
              <a:ext uri="{FF2B5EF4-FFF2-40B4-BE49-F238E27FC236}">
                <a16:creationId xmlns="" xmlns:a16="http://schemas.microsoft.com/office/drawing/2014/main" id="{0D1276CD-DD64-43E8-ACCE-3986FC45BD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67164"/>
            <a:ext cx="10515600" cy="480979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Dátum helye 3">
            <a:extLst>
              <a:ext uri="{FF2B5EF4-FFF2-40B4-BE49-F238E27FC236}">
                <a16:creationId xmlns="" xmlns:a16="http://schemas.microsoft.com/office/drawing/2014/main" id="{5C0F8051-99E8-4AA6-8A21-CDF7B74CEE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01/03/2022</a:t>
            </a:fld>
            <a:endParaRPr lang="en-GB"/>
          </a:p>
        </p:txBody>
      </p:sp>
      <p:sp>
        <p:nvSpPr>
          <p:cNvPr id="5" name="Élőláb helye 4">
            <a:extLst>
              <a:ext uri="{FF2B5EF4-FFF2-40B4-BE49-F238E27FC236}">
                <a16:creationId xmlns="" xmlns:a16="http://schemas.microsoft.com/office/drawing/2014/main" id="{DF9088DC-9094-45BA-B0B7-0D7C15642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 számának helye 5">
            <a:extLst>
              <a:ext uri="{FF2B5EF4-FFF2-40B4-BE49-F238E27FC236}">
                <a16:creationId xmlns="" xmlns:a16="http://schemas.microsoft.com/office/drawing/2014/main" id="{F5D69A25-1501-4284-88FA-DB24DDA06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Egyenes összekötő 6">
            <a:extLst>
              <a:ext uri="{FF2B5EF4-FFF2-40B4-BE49-F238E27FC236}">
                <a16:creationId xmlns="" xmlns:a16="http://schemas.microsoft.com/office/drawing/2014/main" id="{AE285537-CEA9-421F-8578-DFD75B109C5C}"/>
              </a:ext>
            </a:extLst>
          </p:cNvPr>
          <p:cNvCxnSpPr/>
          <p:nvPr userDrawn="1"/>
        </p:nvCxnSpPr>
        <p:spPr>
          <a:xfrm>
            <a:off x="838200" y="1162967"/>
            <a:ext cx="10515600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4176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="" xmlns:a16="http://schemas.microsoft.com/office/drawing/2014/main" id="{3A51D033-1E73-4FFA-A49F-3170F4241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Szöveg helye 2">
            <a:extLst>
              <a:ext uri="{FF2B5EF4-FFF2-40B4-BE49-F238E27FC236}">
                <a16:creationId xmlns="" xmlns:a16="http://schemas.microsoft.com/office/drawing/2014/main" id="{FE5428AC-7033-4B90-9180-0F16C8637F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="" xmlns:a16="http://schemas.microsoft.com/office/drawing/2014/main" id="{DF1C6829-0060-4A29-A7A4-40D5D094C6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01/03/2022</a:t>
            </a:fld>
            <a:endParaRPr lang="en-GB"/>
          </a:p>
        </p:txBody>
      </p:sp>
      <p:sp>
        <p:nvSpPr>
          <p:cNvPr id="5" name="Élőláb helye 4">
            <a:extLst>
              <a:ext uri="{FF2B5EF4-FFF2-40B4-BE49-F238E27FC236}">
                <a16:creationId xmlns="" xmlns:a16="http://schemas.microsoft.com/office/drawing/2014/main" id="{0F76BE78-E58F-4505-A254-30E6E8193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 számának helye 5">
            <a:extLst>
              <a:ext uri="{FF2B5EF4-FFF2-40B4-BE49-F238E27FC236}">
                <a16:creationId xmlns="" xmlns:a16="http://schemas.microsoft.com/office/drawing/2014/main" id="{032A2B64-7C34-4BB5-8397-AF4805322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2762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="" xmlns:a16="http://schemas.microsoft.com/office/drawing/2014/main" id="{8EDCDB67-F8E2-482E-9B96-35DC63E355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313895"/>
            <a:ext cx="5181600" cy="486306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Tartalom helye 3">
            <a:extLst>
              <a:ext uri="{FF2B5EF4-FFF2-40B4-BE49-F238E27FC236}">
                <a16:creationId xmlns="" xmlns:a16="http://schemas.microsoft.com/office/drawing/2014/main" id="{83E808BF-005D-4550-9CC7-B5F3C5E52C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313895"/>
            <a:ext cx="5181600" cy="486306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5" name="Dátum helye 4">
            <a:extLst>
              <a:ext uri="{FF2B5EF4-FFF2-40B4-BE49-F238E27FC236}">
                <a16:creationId xmlns="" xmlns:a16="http://schemas.microsoft.com/office/drawing/2014/main" id="{0068D4D3-653F-4023-8F7D-CDEA6B1B21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01/03/2022</a:t>
            </a:fld>
            <a:endParaRPr lang="en-GB"/>
          </a:p>
        </p:txBody>
      </p:sp>
      <p:sp>
        <p:nvSpPr>
          <p:cNvPr id="6" name="Élőláb helye 5">
            <a:extLst>
              <a:ext uri="{FF2B5EF4-FFF2-40B4-BE49-F238E27FC236}">
                <a16:creationId xmlns="" xmlns:a16="http://schemas.microsoft.com/office/drawing/2014/main" id="{8DFCFB21-9878-4C0F-AF2F-328532B9B8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Dia számának helye 6">
            <a:extLst>
              <a:ext uri="{FF2B5EF4-FFF2-40B4-BE49-F238E27FC236}">
                <a16:creationId xmlns="" xmlns:a16="http://schemas.microsoft.com/office/drawing/2014/main" id="{300E6E43-E527-4BF8-866D-0E7D16E0E5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ím 1">
            <a:extLst>
              <a:ext uri="{FF2B5EF4-FFF2-40B4-BE49-F238E27FC236}">
                <a16:creationId xmlns="" xmlns:a16="http://schemas.microsoft.com/office/drawing/2014/main" id="{8FC29F93-16FD-4EC8-8954-AC3A96E7D4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8972"/>
          </a:xfrm>
        </p:spPr>
        <p:txBody>
          <a:bodyPr/>
          <a:lstStyle/>
          <a:p>
            <a:r>
              <a:rPr lang="hu-HU" dirty="0"/>
              <a:t>Mintacím szerkesztése</a:t>
            </a:r>
            <a:endParaRPr lang="en-GB" dirty="0"/>
          </a:p>
        </p:txBody>
      </p:sp>
      <p:cxnSp>
        <p:nvCxnSpPr>
          <p:cNvPr id="10" name="Egyenes összekötő 9">
            <a:extLst>
              <a:ext uri="{FF2B5EF4-FFF2-40B4-BE49-F238E27FC236}">
                <a16:creationId xmlns="" xmlns:a16="http://schemas.microsoft.com/office/drawing/2014/main" id="{17945EC2-4BD7-4671-B94E-C87EF0AF669C}"/>
              </a:ext>
            </a:extLst>
          </p:cNvPr>
          <p:cNvCxnSpPr/>
          <p:nvPr userDrawn="1"/>
        </p:nvCxnSpPr>
        <p:spPr>
          <a:xfrm>
            <a:off x="838200" y="1162967"/>
            <a:ext cx="10515600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70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 helye 2">
            <a:extLst>
              <a:ext uri="{FF2B5EF4-FFF2-40B4-BE49-F238E27FC236}">
                <a16:creationId xmlns="" xmlns:a16="http://schemas.microsoft.com/office/drawing/2014/main" id="{2B25A5CB-97A4-4251-8E62-70215F52FB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20785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="" xmlns:a16="http://schemas.microsoft.com/office/drawing/2014/main" id="{9EC48DFD-95CC-40E7-930D-C2810A34D6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175033"/>
            <a:ext cx="5157787" cy="4014630"/>
          </a:xfrm>
        </p:spPr>
        <p:txBody>
          <a:bodyPr/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  <a:endParaRPr lang="en-GB" dirty="0"/>
          </a:p>
        </p:txBody>
      </p:sp>
      <p:sp>
        <p:nvSpPr>
          <p:cNvPr id="5" name="Szöveg helye 4">
            <a:extLst>
              <a:ext uri="{FF2B5EF4-FFF2-40B4-BE49-F238E27FC236}">
                <a16:creationId xmlns="" xmlns:a16="http://schemas.microsoft.com/office/drawing/2014/main" id="{4FC7B2E8-89D3-4E5F-80C0-B8592A25F7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0612" y="1320785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="" xmlns:a16="http://schemas.microsoft.com/office/drawing/2014/main" id="{7EBE677F-A5CF-46C3-9965-18EDE51CB5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175033"/>
            <a:ext cx="5183188" cy="401463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7" name="Dátum helye 6">
            <a:extLst>
              <a:ext uri="{FF2B5EF4-FFF2-40B4-BE49-F238E27FC236}">
                <a16:creationId xmlns="" xmlns:a16="http://schemas.microsoft.com/office/drawing/2014/main" id="{DD1ABE49-EF18-46DF-A6AA-58E4027DE9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01/03/2022</a:t>
            </a:fld>
            <a:endParaRPr lang="en-GB"/>
          </a:p>
        </p:txBody>
      </p:sp>
      <p:sp>
        <p:nvSpPr>
          <p:cNvPr id="8" name="Élőláb helye 7">
            <a:extLst>
              <a:ext uri="{FF2B5EF4-FFF2-40B4-BE49-F238E27FC236}">
                <a16:creationId xmlns="" xmlns:a16="http://schemas.microsoft.com/office/drawing/2014/main" id="{20F8A5E3-E5DE-4289-8417-15A04AC963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Dia számának helye 8">
            <a:extLst>
              <a:ext uri="{FF2B5EF4-FFF2-40B4-BE49-F238E27FC236}">
                <a16:creationId xmlns="" xmlns:a16="http://schemas.microsoft.com/office/drawing/2014/main" id="{DA67AE43-869A-4FAC-AE20-7E2FF628B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Cím 1">
            <a:extLst>
              <a:ext uri="{FF2B5EF4-FFF2-40B4-BE49-F238E27FC236}">
                <a16:creationId xmlns="" xmlns:a16="http://schemas.microsoft.com/office/drawing/2014/main" id="{4D7631CE-1738-45C5-A5C9-AE1BB545BD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8972"/>
          </a:xfrm>
        </p:spPr>
        <p:txBody>
          <a:bodyPr/>
          <a:lstStyle/>
          <a:p>
            <a:r>
              <a:rPr lang="hu-HU" dirty="0"/>
              <a:t>Mintacím szerkesztése</a:t>
            </a:r>
            <a:endParaRPr lang="en-GB" dirty="0"/>
          </a:p>
        </p:txBody>
      </p:sp>
      <p:cxnSp>
        <p:nvCxnSpPr>
          <p:cNvPr id="12" name="Egyenes összekötő 11">
            <a:extLst>
              <a:ext uri="{FF2B5EF4-FFF2-40B4-BE49-F238E27FC236}">
                <a16:creationId xmlns="" xmlns:a16="http://schemas.microsoft.com/office/drawing/2014/main" id="{CB43BEA9-DC17-40A9-A8FA-FF3794239C92}"/>
              </a:ext>
            </a:extLst>
          </p:cNvPr>
          <p:cNvCxnSpPr/>
          <p:nvPr userDrawn="1"/>
        </p:nvCxnSpPr>
        <p:spPr>
          <a:xfrm>
            <a:off x="838200" y="1162967"/>
            <a:ext cx="10515600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4315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átum helye 2">
            <a:extLst>
              <a:ext uri="{FF2B5EF4-FFF2-40B4-BE49-F238E27FC236}">
                <a16:creationId xmlns="" xmlns:a16="http://schemas.microsoft.com/office/drawing/2014/main" id="{1D00A28E-45BF-4F16-8514-869C33668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01/03/2022</a:t>
            </a:fld>
            <a:endParaRPr lang="en-GB"/>
          </a:p>
        </p:txBody>
      </p:sp>
      <p:sp>
        <p:nvSpPr>
          <p:cNvPr id="4" name="Élőláb helye 3">
            <a:extLst>
              <a:ext uri="{FF2B5EF4-FFF2-40B4-BE49-F238E27FC236}">
                <a16:creationId xmlns="" xmlns:a16="http://schemas.microsoft.com/office/drawing/2014/main" id="{BC9A97A4-D29F-4677-B5B2-640CAD8BC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Dia számának helye 4">
            <a:extLst>
              <a:ext uri="{FF2B5EF4-FFF2-40B4-BE49-F238E27FC236}">
                <a16:creationId xmlns="" xmlns:a16="http://schemas.microsoft.com/office/drawing/2014/main" id="{568F8BD9-C6F3-4447-8F99-0557F21CFF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  <p:sp>
        <p:nvSpPr>
          <p:cNvPr id="7" name="Cím 1">
            <a:extLst>
              <a:ext uri="{FF2B5EF4-FFF2-40B4-BE49-F238E27FC236}">
                <a16:creationId xmlns="" xmlns:a16="http://schemas.microsoft.com/office/drawing/2014/main" id="{FF19F25B-EA18-44BF-B33D-4C29A37FE3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8972"/>
          </a:xfrm>
        </p:spPr>
        <p:txBody>
          <a:bodyPr/>
          <a:lstStyle/>
          <a:p>
            <a:r>
              <a:rPr lang="hu-HU" dirty="0"/>
              <a:t>Mintacím szerkesztése</a:t>
            </a:r>
            <a:endParaRPr lang="en-GB" dirty="0"/>
          </a:p>
        </p:txBody>
      </p:sp>
      <p:cxnSp>
        <p:nvCxnSpPr>
          <p:cNvPr id="8" name="Egyenes összekötő 7">
            <a:extLst>
              <a:ext uri="{FF2B5EF4-FFF2-40B4-BE49-F238E27FC236}">
                <a16:creationId xmlns="" xmlns:a16="http://schemas.microsoft.com/office/drawing/2014/main" id="{6512EA58-8A49-4AD0-B5BE-C5703AF8E1DF}"/>
              </a:ext>
            </a:extLst>
          </p:cNvPr>
          <p:cNvCxnSpPr/>
          <p:nvPr userDrawn="1"/>
        </p:nvCxnSpPr>
        <p:spPr>
          <a:xfrm>
            <a:off x="838200" y="1162967"/>
            <a:ext cx="10515600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4989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="" xmlns:a16="http://schemas.microsoft.com/office/drawing/2014/main" id="{50796424-B506-4DD1-A823-CB594659B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01/03/2022</a:t>
            </a:fld>
            <a:endParaRPr lang="en-GB"/>
          </a:p>
        </p:txBody>
      </p:sp>
      <p:sp>
        <p:nvSpPr>
          <p:cNvPr id="3" name="Élőláb helye 2">
            <a:extLst>
              <a:ext uri="{FF2B5EF4-FFF2-40B4-BE49-F238E27FC236}">
                <a16:creationId xmlns="" xmlns:a16="http://schemas.microsoft.com/office/drawing/2014/main" id="{60290167-3097-4662-946F-CDF8D12700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ia számának helye 3">
            <a:extLst>
              <a:ext uri="{FF2B5EF4-FFF2-40B4-BE49-F238E27FC236}">
                <a16:creationId xmlns="" xmlns:a16="http://schemas.microsoft.com/office/drawing/2014/main" id="{B1A5FA0C-681E-4739-BF9B-0363D2B0B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282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="" xmlns:a16="http://schemas.microsoft.com/office/drawing/2014/main" id="{57F9A4ED-2534-41AE-BE05-643FA0159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Tartalom helye 2">
            <a:extLst>
              <a:ext uri="{FF2B5EF4-FFF2-40B4-BE49-F238E27FC236}">
                <a16:creationId xmlns="" xmlns:a16="http://schemas.microsoft.com/office/drawing/2014/main" id="{D7583F6A-DF2C-4EF0-9529-2B7B59201B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Szöveg helye 3">
            <a:extLst>
              <a:ext uri="{FF2B5EF4-FFF2-40B4-BE49-F238E27FC236}">
                <a16:creationId xmlns="" xmlns:a16="http://schemas.microsoft.com/office/drawing/2014/main" id="{3C67912D-767A-406D-A1DD-752153DACD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="" xmlns:a16="http://schemas.microsoft.com/office/drawing/2014/main" id="{FD0C1F05-3A14-4C1E-9853-CB4B972CCB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01/03/2022</a:t>
            </a:fld>
            <a:endParaRPr lang="en-GB"/>
          </a:p>
        </p:txBody>
      </p:sp>
      <p:sp>
        <p:nvSpPr>
          <p:cNvPr id="6" name="Élőláb helye 5">
            <a:extLst>
              <a:ext uri="{FF2B5EF4-FFF2-40B4-BE49-F238E27FC236}">
                <a16:creationId xmlns="" xmlns:a16="http://schemas.microsoft.com/office/drawing/2014/main" id="{982D19CA-4137-4C0A-B36D-575CE6347F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Dia számának helye 6">
            <a:extLst>
              <a:ext uri="{FF2B5EF4-FFF2-40B4-BE49-F238E27FC236}">
                <a16:creationId xmlns="" xmlns:a16="http://schemas.microsoft.com/office/drawing/2014/main" id="{B231F7B4-BA85-407D-8645-BC8AF502B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Egyenes összekötő 7">
            <a:extLst>
              <a:ext uri="{FF2B5EF4-FFF2-40B4-BE49-F238E27FC236}">
                <a16:creationId xmlns="" xmlns:a16="http://schemas.microsoft.com/office/drawing/2014/main" id="{6F250C07-59BC-48FD-B059-108458099089}"/>
              </a:ext>
            </a:extLst>
          </p:cNvPr>
          <p:cNvCxnSpPr>
            <a:cxnSpLocks/>
          </p:cNvCxnSpPr>
          <p:nvPr userDrawn="1"/>
        </p:nvCxnSpPr>
        <p:spPr>
          <a:xfrm>
            <a:off x="838200" y="2057400"/>
            <a:ext cx="3933825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5884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="" xmlns:a16="http://schemas.microsoft.com/office/drawing/2014/main" id="{6E5E6DA6-2D9C-48E1-A786-19DB909AE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Kép helye 2">
            <a:extLst>
              <a:ext uri="{FF2B5EF4-FFF2-40B4-BE49-F238E27FC236}">
                <a16:creationId xmlns="" xmlns:a16="http://schemas.microsoft.com/office/drawing/2014/main" id="{B7DF9C2C-E2D7-4735-88AA-F50CE9DBA1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zöveg helye 3">
            <a:extLst>
              <a:ext uri="{FF2B5EF4-FFF2-40B4-BE49-F238E27FC236}">
                <a16:creationId xmlns="" xmlns:a16="http://schemas.microsoft.com/office/drawing/2014/main" id="{A6E760B4-27EB-4D08-9A5E-47399C92F8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="" xmlns:a16="http://schemas.microsoft.com/office/drawing/2014/main" id="{41B93000-DE46-4E7C-B011-116BA4548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01/03/2022</a:t>
            </a:fld>
            <a:endParaRPr lang="en-GB"/>
          </a:p>
        </p:txBody>
      </p:sp>
      <p:sp>
        <p:nvSpPr>
          <p:cNvPr id="6" name="Élőláb helye 5">
            <a:extLst>
              <a:ext uri="{FF2B5EF4-FFF2-40B4-BE49-F238E27FC236}">
                <a16:creationId xmlns="" xmlns:a16="http://schemas.microsoft.com/office/drawing/2014/main" id="{8FB6FD27-44BC-4DD3-A8B3-0EF998F3B5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Dia számának helye 6">
            <a:extLst>
              <a:ext uri="{FF2B5EF4-FFF2-40B4-BE49-F238E27FC236}">
                <a16:creationId xmlns="" xmlns:a16="http://schemas.microsoft.com/office/drawing/2014/main" id="{BF85C83D-A66E-477A-9AF2-AB24D08CE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Egyenes összekötő 7">
            <a:extLst>
              <a:ext uri="{FF2B5EF4-FFF2-40B4-BE49-F238E27FC236}">
                <a16:creationId xmlns="" xmlns:a16="http://schemas.microsoft.com/office/drawing/2014/main" id="{392BF8F4-48D8-4282-8CC2-16B65238C933}"/>
              </a:ext>
            </a:extLst>
          </p:cNvPr>
          <p:cNvCxnSpPr>
            <a:cxnSpLocks/>
          </p:cNvCxnSpPr>
          <p:nvPr userDrawn="1"/>
        </p:nvCxnSpPr>
        <p:spPr>
          <a:xfrm>
            <a:off x="838200" y="2057400"/>
            <a:ext cx="3933825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43126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="" xmlns:a16="http://schemas.microsoft.com/office/drawing/2014/main" id="{7DD4A5C7-66EC-446C-9EB8-87FF9729A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Szöveg helye 2">
            <a:extLst>
              <a:ext uri="{FF2B5EF4-FFF2-40B4-BE49-F238E27FC236}">
                <a16:creationId xmlns="" xmlns:a16="http://schemas.microsoft.com/office/drawing/2014/main" id="{E2324600-F635-4F52-A129-A4CA0C5678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Dátum helye 3">
            <a:extLst>
              <a:ext uri="{FF2B5EF4-FFF2-40B4-BE49-F238E27FC236}">
                <a16:creationId xmlns="" xmlns:a16="http://schemas.microsoft.com/office/drawing/2014/main" id="{612F6989-99B4-4B78-ABFD-C28934E168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2EEA5C-CA51-4040-B72B-F6EE53890679}" type="datetimeFigureOut">
              <a:rPr lang="en-GB" smtClean="0"/>
              <a:t>01/03/2022</a:t>
            </a:fld>
            <a:endParaRPr lang="en-GB"/>
          </a:p>
        </p:txBody>
      </p:sp>
      <p:sp>
        <p:nvSpPr>
          <p:cNvPr id="5" name="Élőláb helye 4">
            <a:extLst>
              <a:ext uri="{FF2B5EF4-FFF2-40B4-BE49-F238E27FC236}">
                <a16:creationId xmlns="" xmlns:a16="http://schemas.microsoft.com/office/drawing/2014/main" id="{DDF70A73-4B40-48A3-AE15-696DAB9FE5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Dia számának helye 5">
            <a:extLst>
              <a:ext uri="{FF2B5EF4-FFF2-40B4-BE49-F238E27FC236}">
                <a16:creationId xmlns="" xmlns:a16="http://schemas.microsoft.com/office/drawing/2014/main" id="{EC91B776-AB11-456A-B239-E66E9F754D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Kép 7">
            <a:extLst>
              <a:ext uri="{FF2B5EF4-FFF2-40B4-BE49-F238E27FC236}">
                <a16:creationId xmlns="" xmlns:a16="http://schemas.microsoft.com/office/drawing/2014/main" id="{B2B1F7DA-6D75-414A-A238-081D01EFA70D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6776" y="5922687"/>
            <a:ext cx="735925" cy="735925"/>
          </a:xfrm>
          <a:prstGeom prst="rect">
            <a:avLst/>
          </a:prstGeom>
        </p:spPr>
      </p:pic>
      <p:sp>
        <p:nvSpPr>
          <p:cNvPr id="9" name="Szövegdoboz 8">
            <a:extLst>
              <a:ext uri="{FF2B5EF4-FFF2-40B4-BE49-F238E27FC236}">
                <a16:creationId xmlns="" xmlns:a16="http://schemas.microsoft.com/office/drawing/2014/main" id="{ADA72858-EE63-48AD-A01C-2C42AD08B358}"/>
              </a:ext>
            </a:extLst>
          </p:cNvPr>
          <p:cNvSpPr txBox="1"/>
          <p:nvPr userDrawn="1"/>
        </p:nvSpPr>
        <p:spPr>
          <a:xfrm>
            <a:off x="4105936" y="6121372"/>
            <a:ext cx="39801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600" dirty="0">
                <a:solidFill>
                  <a:schemeClr val="bg1">
                    <a:lumMod val="50000"/>
                  </a:schemeClr>
                </a:solidFill>
              </a:rPr>
              <a:t>BME TTK Emelt Fizika Érettségifelkészítő 2022</a:t>
            </a:r>
            <a:endParaRPr lang="en-GB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="" xmlns:a16="http://schemas.microsoft.com/office/drawing/2014/main" id="{C2B53058-227F-47B3-AB67-DEF6809A4D4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 cstate="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5991641"/>
            <a:ext cx="2117459" cy="598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2942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>
            <a:extLst>
              <a:ext uri="{FF2B5EF4-FFF2-40B4-BE49-F238E27FC236}">
                <a16:creationId xmlns="" xmlns:a16="http://schemas.microsoft.com/office/drawing/2014/main" id="{4577A537-029C-47A5-B1BE-C805F93723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337445"/>
            <a:ext cx="9144000" cy="3009069"/>
          </a:xfrm>
        </p:spPr>
        <p:txBody>
          <a:bodyPr>
            <a:normAutofit/>
          </a:bodyPr>
          <a:lstStyle/>
          <a:p>
            <a:r>
              <a:rPr lang="hu-HU" dirty="0"/>
              <a:t>BME TTK</a:t>
            </a:r>
            <a:br>
              <a:rPr lang="hu-HU" dirty="0"/>
            </a:br>
            <a:r>
              <a:rPr lang="hu-HU" dirty="0">
                <a:solidFill>
                  <a:srgbClr val="0070C0"/>
                </a:solidFill>
              </a:rPr>
              <a:t>Emelt Fizika</a:t>
            </a:r>
            <a:br>
              <a:rPr lang="hu-HU" dirty="0">
                <a:solidFill>
                  <a:srgbClr val="0070C0"/>
                </a:solidFill>
              </a:rPr>
            </a:br>
            <a:r>
              <a:rPr lang="hu-HU" dirty="0"/>
              <a:t>Érettségi felkészítő 2022</a:t>
            </a:r>
            <a:endParaRPr lang="en-GB" dirty="0"/>
          </a:p>
        </p:txBody>
      </p:sp>
      <p:sp>
        <p:nvSpPr>
          <p:cNvPr id="5" name="Alcím 2">
            <a:extLst>
              <a:ext uri="{FF2B5EF4-FFF2-40B4-BE49-F238E27FC236}">
                <a16:creationId xmlns="" xmlns:a16="http://schemas.microsoft.com/office/drawing/2014/main" id="{8195CBF3-A39E-477F-983F-8AD8C07134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86812" y="5889458"/>
            <a:ext cx="5618375" cy="822427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hu-HU" sz="2000" dirty="0" err="1" smtClean="0"/>
              <a:t>Sájerman</a:t>
            </a:r>
            <a:r>
              <a:rPr lang="hu-HU" sz="2000" dirty="0" smtClean="0"/>
              <a:t> Klára</a:t>
            </a:r>
            <a:endParaRPr lang="hu-HU" sz="2000" dirty="0"/>
          </a:p>
          <a:p>
            <a:r>
              <a:rPr lang="hu-HU" sz="2000" dirty="0"/>
              <a:t>BME Fizika </a:t>
            </a:r>
            <a:r>
              <a:rPr lang="hu-HU" sz="2000" dirty="0" err="1"/>
              <a:t>BSc</a:t>
            </a:r>
            <a:endParaRPr lang="en-GB" sz="2000" dirty="0"/>
          </a:p>
        </p:txBody>
      </p:sp>
      <p:sp>
        <p:nvSpPr>
          <p:cNvPr id="6" name="Alcím 2">
            <a:extLst>
              <a:ext uri="{FF2B5EF4-FFF2-40B4-BE49-F238E27FC236}">
                <a16:creationId xmlns="" xmlns:a16="http://schemas.microsoft.com/office/drawing/2014/main" id="{382CD8FA-6529-4DB8-B22B-6677879BC142}"/>
              </a:ext>
            </a:extLst>
          </p:cNvPr>
          <p:cNvSpPr txBox="1">
            <a:spLocks/>
          </p:cNvSpPr>
          <p:nvPr/>
        </p:nvSpPr>
        <p:spPr>
          <a:xfrm>
            <a:off x="1523999" y="4156572"/>
            <a:ext cx="9144000" cy="92282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200" dirty="0" smtClean="0"/>
              <a:t>II. </a:t>
            </a:r>
            <a:r>
              <a:rPr lang="hu-HU" sz="3200" dirty="0"/>
              <a:t>Alkalom</a:t>
            </a:r>
          </a:p>
          <a:p>
            <a:r>
              <a:rPr lang="hu-HU" sz="3200" i="1" dirty="0"/>
              <a:t>Az erő, erőhatások folyadékokban, </a:t>
            </a:r>
            <a:r>
              <a:rPr lang="hu-HU" sz="3200" i="1" dirty="0" smtClean="0"/>
              <a:t>gázokban. Merev </a:t>
            </a:r>
            <a:r>
              <a:rPr lang="hu-HU" sz="3200" i="1" dirty="0"/>
              <a:t>testek</a:t>
            </a:r>
          </a:p>
        </p:txBody>
      </p:sp>
    </p:spTree>
    <p:extLst>
      <p:ext uri="{BB962C8B-B14F-4D97-AF65-F5344CB8AC3E}">
        <p14:creationId xmlns:p14="http://schemas.microsoft.com/office/powerpoint/2010/main" val="1453059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Elméleti bevezető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Ajánlott irodalom:</a:t>
            </a:r>
          </a:p>
          <a:p>
            <a:pPr lvl="1"/>
            <a:r>
              <a:rPr lang="hu-HU" dirty="0" smtClean="0"/>
              <a:t>Halász Tibor, </a:t>
            </a:r>
            <a:r>
              <a:rPr lang="hu-HU" dirty="0" err="1" smtClean="0"/>
              <a:t>Jurisits</a:t>
            </a:r>
            <a:r>
              <a:rPr lang="hu-HU" dirty="0" smtClean="0"/>
              <a:t> József, Szűcs: Fizika </a:t>
            </a:r>
            <a:r>
              <a:rPr lang="hu-HU" dirty="0"/>
              <a:t>11-12. - Közép- és emelt szintű érettségire </a:t>
            </a:r>
            <a:r>
              <a:rPr lang="hu-HU" dirty="0" smtClean="0"/>
              <a:t>készülőknek (szóbelire)</a:t>
            </a:r>
          </a:p>
          <a:p>
            <a:pPr lvl="1"/>
            <a:r>
              <a:rPr lang="hu-HU" dirty="0" smtClean="0"/>
              <a:t>Dr. Halász Tibor: </a:t>
            </a:r>
            <a:r>
              <a:rPr lang="hu-HU" dirty="0"/>
              <a:t>Érettségi témakörök vázlata fizikából (közép- és emelt szinten) </a:t>
            </a:r>
            <a:r>
              <a:rPr lang="hu-HU" dirty="0" smtClean="0"/>
              <a:t> (szóbelire)</a:t>
            </a:r>
          </a:p>
          <a:p>
            <a:pPr lvl="1"/>
            <a:r>
              <a:rPr lang="hu-HU" dirty="0" smtClean="0"/>
              <a:t>Dér János, Radnai Gyula, Soós Károly: Fizikai feladatok I. (feladatok)</a:t>
            </a:r>
          </a:p>
          <a:p>
            <a:pPr lvl="1"/>
            <a:r>
              <a:rPr lang="hu-HU" dirty="0"/>
              <a:t>Dér János, Radnai Gyula, Soós Károly: Fizikai feladatok </a:t>
            </a:r>
            <a:r>
              <a:rPr lang="hu-HU" dirty="0" smtClean="0"/>
              <a:t>II. (feladatok)</a:t>
            </a:r>
          </a:p>
          <a:p>
            <a:pPr lvl="1"/>
            <a:r>
              <a:rPr lang="hu-HU" dirty="0" smtClean="0"/>
              <a:t>Dr. Mező Tamás, Dr. Nagy Anett: </a:t>
            </a:r>
            <a:r>
              <a:rPr lang="hu-HU" dirty="0"/>
              <a:t>Érettségi </a:t>
            </a:r>
            <a:r>
              <a:rPr lang="hu-HU" dirty="0" err="1"/>
              <a:t>mintafeladatsorok</a:t>
            </a:r>
            <a:r>
              <a:rPr lang="hu-HU" dirty="0"/>
              <a:t> </a:t>
            </a:r>
            <a:r>
              <a:rPr lang="hu-HU" dirty="0" smtClean="0"/>
              <a:t>fizikából (teljes feladatsor)</a:t>
            </a:r>
          </a:p>
          <a:p>
            <a:pPr lvl="1"/>
            <a:r>
              <a:rPr lang="hu-HU" dirty="0" smtClean="0"/>
              <a:t>Holics László: Fizika összefoglaló (komplex összefoglaló)</a:t>
            </a:r>
            <a:endParaRPr lang="hu-HU" dirty="0"/>
          </a:p>
          <a:p>
            <a:pPr lvl="1"/>
            <a:endParaRPr lang="hu-HU" dirty="0" smtClean="0"/>
          </a:p>
          <a:p>
            <a:pPr lvl="1"/>
            <a:endParaRPr lang="hu-HU" dirty="0"/>
          </a:p>
          <a:p>
            <a:pPr marL="457200" lvl="1" indent="0">
              <a:buNone/>
            </a:pPr>
            <a:endParaRPr lang="hu-HU" dirty="0"/>
          </a:p>
          <a:p>
            <a:pPr lvl="1"/>
            <a:endParaRPr lang="hu-HU" dirty="0"/>
          </a:p>
          <a:p>
            <a:endParaRPr lang="hu-HU" dirty="0" smtClean="0"/>
          </a:p>
        </p:txBody>
      </p:sp>
    </p:spTree>
    <p:extLst>
      <p:ext uri="{BB962C8B-B14F-4D97-AF65-F5344CB8AC3E}">
        <p14:creationId xmlns:p14="http://schemas.microsoft.com/office/powerpoint/2010/main" val="4268415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="" xmlns:a16="http://schemas.microsoft.com/office/drawing/2014/main" id="{1B4B73D8-B2DB-4A80-9764-C213F2481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Elméleti Bevezető</a:t>
            </a:r>
            <a:endParaRPr lang="en-GB" dirty="0"/>
          </a:p>
        </p:txBody>
      </p:sp>
      <p:sp>
        <p:nvSpPr>
          <p:cNvPr id="3" name="Tartalom helye 2">
            <a:extLst>
              <a:ext uri="{FF2B5EF4-FFF2-40B4-BE49-F238E27FC236}">
                <a16:creationId xmlns="" xmlns:a16="http://schemas.microsoft.com/office/drawing/2014/main" id="{E338FAD6-74EE-42B1-A45A-429090C7F5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hu-HU" sz="3600" dirty="0" smtClean="0"/>
              <a:t>Dinamika</a:t>
            </a:r>
            <a:r>
              <a:rPr lang="hu-HU" sz="3600" b="0" dirty="0" smtClean="0"/>
              <a:t>:</a:t>
            </a:r>
            <a:endParaRPr lang="hu-HU" sz="3600" b="0" dirty="0"/>
          </a:p>
          <a:p>
            <a:r>
              <a:rPr lang="hu-HU" dirty="0" smtClean="0"/>
              <a:t>Mivel foglakozik a dinamika?</a:t>
            </a:r>
            <a:endParaRPr lang="hu-HU" b="0" dirty="0"/>
          </a:p>
          <a:p>
            <a:r>
              <a:rPr lang="hu-HU" dirty="0" smtClean="0"/>
              <a:t>Ismétlés: sebesség, gyorsulás, erő</a:t>
            </a:r>
          </a:p>
          <a:p>
            <a:r>
              <a:rPr lang="hu-HU" dirty="0" smtClean="0"/>
              <a:t>Vonatkoztatási rendszer, </a:t>
            </a:r>
            <a:r>
              <a:rPr lang="hu-HU" dirty="0" err="1" smtClean="0"/>
              <a:t>inerciarendszer</a:t>
            </a:r>
            <a:endParaRPr lang="hu-HU" dirty="0"/>
          </a:p>
          <a:p>
            <a:r>
              <a:rPr lang="hu-HU" dirty="0" smtClean="0"/>
              <a:t>Newton törvények:</a:t>
            </a:r>
          </a:p>
          <a:p>
            <a:pPr lvl="1"/>
            <a:r>
              <a:rPr lang="hu-HU" dirty="0" smtClean="0"/>
              <a:t>I.: </a:t>
            </a:r>
            <a:r>
              <a:rPr lang="hu-HU" dirty="0"/>
              <a:t>A</a:t>
            </a:r>
            <a:r>
              <a:rPr lang="hu-HU" dirty="0" smtClean="0"/>
              <a:t> </a:t>
            </a:r>
            <a:r>
              <a:rPr lang="hu-HU" dirty="0"/>
              <a:t>tehetetlenség </a:t>
            </a:r>
            <a:r>
              <a:rPr lang="hu-HU" dirty="0" smtClean="0"/>
              <a:t>törvénye </a:t>
            </a:r>
            <a:endParaRPr lang="hu-HU" dirty="0"/>
          </a:p>
          <a:p>
            <a:pPr lvl="1"/>
            <a:r>
              <a:rPr lang="hu-HU" dirty="0" smtClean="0"/>
              <a:t>II.: A dinamika alaptörvénye </a:t>
            </a:r>
            <a:r>
              <a:rPr lang="hu-HU" dirty="0" smtClean="0"/>
              <a:t>  </a:t>
            </a:r>
            <a:endParaRPr lang="hu-HU" dirty="0"/>
          </a:p>
          <a:p>
            <a:pPr lvl="1"/>
            <a:r>
              <a:rPr lang="hu-HU" dirty="0" smtClean="0"/>
              <a:t>III.: Hatás-ellenhatás törvénye</a:t>
            </a:r>
          </a:p>
          <a:p>
            <a:pPr lvl="1"/>
            <a:r>
              <a:rPr lang="hu-HU" dirty="0" smtClean="0"/>
              <a:t>IV.: Erőhatások függetlenségének elve</a:t>
            </a:r>
            <a:endParaRPr lang="hu-HU" dirty="0"/>
          </a:p>
          <a:p>
            <a:r>
              <a:rPr lang="hu-HU" b="0" dirty="0" smtClean="0"/>
              <a:t>Kényszererők, szabad erők</a:t>
            </a:r>
          </a:p>
          <a:p>
            <a:r>
              <a:rPr lang="hu-HU" dirty="0" smtClean="0"/>
              <a:t>Tehetetlenség</a:t>
            </a:r>
            <a:endParaRPr lang="hu-HU" b="0" dirty="0"/>
          </a:p>
          <a:p>
            <a:endParaRPr lang="hu-HU" b="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Szövegdoboz 3">
                <a:extLst>
                  <a:ext uri="{FF2B5EF4-FFF2-40B4-BE49-F238E27FC236}">
                    <a16:creationId xmlns="" xmlns:a16="http://schemas.microsoft.com/office/drawing/2014/main" id="{F445D264-BD88-46EC-B4DC-D1588328CCD0}"/>
                  </a:ext>
                </a:extLst>
              </p:cNvPr>
              <p:cNvSpPr txBox="1"/>
              <p:nvPr/>
            </p:nvSpPr>
            <p:spPr>
              <a:xfrm>
                <a:off x="5129213" y="3436928"/>
                <a:ext cx="1374686" cy="7645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limLoc m:val="undOvr"/>
                          <m:grow m:val="on"/>
                          <m:supHide m:val="on"/>
                          <m:ctrlPr>
                            <a:rPr lang="hu-HU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acc>
                            <m:accPr>
                              <m:chr m:val="⃗"/>
                              <m:ctrlPr>
                                <a:rPr lang="hu-HU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hu-HU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hu-HU" b="0" i="1" smtClean="0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hu-HU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acc>
                        </m:e>
                      </m:nary>
                      <m:r>
                        <a:rPr lang="hu-HU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4" name="Szövegdoboz 3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F445D264-BD88-46EC-B4DC-D1588328CC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9213" y="3436928"/>
                <a:ext cx="1374686" cy="764568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Szövegdoboz 4">
                <a:extLst>
                  <a:ext uri="{FF2B5EF4-FFF2-40B4-BE49-F238E27FC236}">
                    <a16:creationId xmlns="" xmlns:a16="http://schemas.microsoft.com/office/drawing/2014/main" id="{F91E7CDD-6C28-4494-A624-FA83721378F7}"/>
                  </a:ext>
                </a:extLst>
              </p:cNvPr>
              <p:cNvSpPr txBox="1"/>
              <p:nvPr/>
            </p:nvSpPr>
            <p:spPr>
              <a:xfrm>
                <a:off x="5816556" y="4032278"/>
                <a:ext cx="1198405" cy="4029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hu-HU" i="1" dirty="0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hu-HU" b="0" i="1" dirty="0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</m:acc>
                      <m:r>
                        <a:rPr lang="hu-HU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𝑚</m:t>
                      </m:r>
                      <m:acc>
                        <m:accPr>
                          <m:chr m:val="⃗"/>
                          <m:ctrlPr>
                            <a:rPr lang="hu-HU" i="1" dirty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hu-HU" b="0" i="1" dirty="0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5" name="Szövegdoboz 4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F91E7CDD-6C28-4494-A624-FA83721378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6556" y="4032278"/>
                <a:ext cx="1198405" cy="402931"/>
              </a:xfrm>
              <a:prstGeom prst="rect">
                <a:avLst/>
              </a:prstGeom>
              <a:blipFill rotWithShape="0">
                <a:blip r:embed="rId3"/>
                <a:stretch>
                  <a:fillRect t="-22388" r="-13198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Szövegdoboz 5">
                <a:extLst>
                  <a:ext uri="{FF2B5EF4-FFF2-40B4-BE49-F238E27FC236}">
                    <a16:creationId xmlns="" xmlns:a16="http://schemas.microsoft.com/office/drawing/2014/main" id="{F91E7CDD-6C28-4494-A624-FA83721378F7}"/>
                  </a:ext>
                </a:extLst>
              </p:cNvPr>
              <p:cNvSpPr txBox="1"/>
              <p:nvPr/>
            </p:nvSpPr>
            <p:spPr>
              <a:xfrm>
                <a:off x="5999844" y="4446809"/>
                <a:ext cx="2030233" cy="4029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hu-HU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hu-HU" i="1" smtClean="0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u-HU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hu-HU" b="0" i="1" smtClean="0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  <m:t>𝑎𝑏</m:t>
                              </m:r>
                            </m:sub>
                          </m:sSub>
                        </m:e>
                      </m:acc>
                      <m:r>
                        <a:rPr lang="hu-HU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u-HU" b="0" i="1" dirty="0" smtClean="0">
                          <a:solidFill>
                            <a:srgbClr val="836967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acc>
                        <m:accPr>
                          <m:chr m:val="⃗"/>
                          <m:ctrlPr>
                            <a:rPr lang="hu-HU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hu-HU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u-HU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hu-HU" b="0" i="1" smtClean="0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  <m:t>𝑏𝑎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6" name="Szövegdoboz 5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F91E7CDD-6C28-4494-A624-FA83721378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9844" y="4446809"/>
                <a:ext cx="2030233" cy="402931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Szövegdoboz 6">
                <a:extLst>
                  <a:ext uri="{FF2B5EF4-FFF2-40B4-BE49-F238E27FC236}">
                    <a16:creationId xmlns="" xmlns:a16="http://schemas.microsoft.com/office/drawing/2014/main" id="{F445D264-BD88-46EC-B4DC-D1588328CCD0}"/>
                  </a:ext>
                </a:extLst>
              </p:cNvPr>
              <p:cNvSpPr txBox="1"/>
              <p:nvPr/>
            </p:nvSpPr>
            <p:spPr>
              <a:xfrm>
                <a:off x="6655391" y="4836334"/>
                <a:ext cx="1374686" cy="7645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limLoc m:val="undOvr"/>
                          <m:grow m:val="on"/>
                          <m:supHide m:val="on"/>
                          <m:ctrlPr>
                            <a:rPr lang="hu-HU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acc>
                            <m:accPr>
                              <m:chr m:val="⃗"/>
                              <m:ctrlPr>
                                <a:rPr lang="hu-HU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hu-HU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hu-HU" b="0" i="1" smtClean="0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hu-HU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acc>
                        </m:e>
                      </m:nary>
                      <m:r>
                        <a:rPr lang="hu-HU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𝑚𝑎</m:t>
                      </m:r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7" name="Szövegdoboz 6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F445D264-BD88-46EC-B4DC-D1588328CC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5391" y="4836334"/>
                <a:ext cx="1374686" cy="764568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89263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="" xmlns:a16="http://schemas.microsoft.com/office/drawing/2014/main" id="{1B4B73D8-B2DB-4A80-9764-C213F2481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Elméleti Bevezető</a:t>
            </a:r>
            <a:endParaRPr lang="en-GB" dirty="0"/>
          </a:p>
        </p:txBody>
      </p:sp>
      <p:sp>
        <p:nvSpPr>
          <p:cNvPr id="3" name="Tartalom helye 2">
            <a:extLst>
              <a:ext uri="{FF2B5EF4-FFF2-40B4-BE49-F238E27FC236}">
                <a16:creationId xmlns="" xmlns:a16="http://schemas.microsoft.com/office/drawing/2014/main" id="{E338FAD6-74EE-42B1-A45A-429090C7F5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sz="3600" b="0" dirty="0" smtClean="0"/>
              <a:t>Folyadékok és gázok:</a:t>
            </a:r>
            <a:endParaRPr lang="hu-HU" sz="3600" b="0" dirty="0"/>
          </a:p>
          <a:p>
            <a:r>
              <a:rPr lang="hu-HU" dirty="0" smtClean="0"/>
              <a:t>Hidrosztatika</a:t>
            </a:r>
          </a:p>
          <a:p>
            <a:pPr lvl="1"/>
            <a:r>
              <a:rPr lang="hu-HU" dirty="0" smtClean="0"/>
              <a:t>Jellemző paraméterek, mértékegységek</a:t>
            </a:r>
          </a:p>
          <a:p>
            <a:pPr lvl="1"/>
            <a:r>
              <a:rPr lang="hu-HU" dirty="0" smtClean="0"/>
              <a:t>Nyomás irány- és helyfüggése</a:t>
            </a:r>
          </a:p>
          <a:p>
            <a:pPr lvl="1"/>
            <a:r>
              <a:rPr lang="hu-HU" dirty="0" smtClean="0"/>
              <a:t>Pascal-törvény, hidrosztatikai nyomás, felhajtóerő</a:t>
            </a:r>
          </a:p>
          <a:p>
            <a:pPr lvl="1"/>
            <a:r>
              <a:rPr lang="hu-HU" dirty="0" smtClean="0"/>
              <a:t>Közlekedő edények, felületi </a:t>
            </a:r>
            <a:r>
              <a:rPr lang="hu-HU" dirty="0" smtClean="0"/>
              <a:t>jelenségek</a:t>
            </a:r>
            <a:endParaRPr lang="hu-HU" dirty="0" smtClean="0"/>
          </a:p>
          <a:p>
            <a:pPr lvl="1"/>
            <a:r>
              <a:rPr lang="hu-HU" dirty="0" smtClean="0"/>
              <a:t>Áramlás</a:t>
            </a:r>
            <a:r>
              <a:rPr lang="hu-HU" dirty="0" smtClean="0"/>
              <a:t>, Bernoulli-törvény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Szövegdoboz 4">
                <a:extLst>
                  <a:ext uri="{FF2B5EF4-FFF2-40B4-BE49-F238E27FC236}">
                    <a16:creationId xmlns="" xmlns:a16="http://schemas.microsoft.com/office/drawing/2014/main" id="{8656E655-3844-4686-9974-670A0293AD7E}"/>
                  </a:ext>
                </a:extLst>
              </p:cNvPr>
              <p:cNvSpPr txBox="1"/>
              <p:nvPr/>
            </p:nvSpPr>
            <p:spPr>
              <a:xfrm>
                <a:off x="6758551" y="2416549"/>
                <a:ext cx="146468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:r>
                  <a:rPr lang="hu-HU" dirty="0" smtClean="0"/>
                  <a:t>F</a:t>
                </a:r>
                <a14:m>
                  <m:oMath xmlns:m="http://schemas.openxmlformats.org/officeDocument/2006/math">
                    <m:r>
                      <a:rPr lang="hu-HU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𝑝𝐴</m:t>
                    </m:r>
                  </m:oMath>
                </a14:m>
                <a:endParaRPr lang="hu-HU" dirty="0"/>
              </a:p>
            </p:txBody>
          </p:sp>
        </mc:Choice>
        <mc:Fallback>
          <p:sp>
            <p:nvSpPr>
              <p:cNvPr id="5" name="Szövegdoboz 4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8656E655-3844-4686-9974-670A0293AD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8551" y="2416549"/>
                <a:ext cx="1464688" cy="369332"/>
              </a:xfrm>
              <a:prstGeom prst="rect">
                <a:avLst/>
              </a:prstGeom>
              <a:blipFill rotWithShape="0">
                <a:blip r:embed="rId2"/>
                <a:stretch>
                  <a:fillRect l="-3750" t="-8197" b="-24590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Szövegdoboz 5">
                <a:extLst>
                  <a:ext uri="{FF2B5EF4-FFF2-40B4-BE49-F238E27FC236}">
                    <a16:creationId xmlns="" xmlns:a16="http://schemas.microsoft.com/office/drawing/2014/main" id="{0A1F0A70-0B60-44CB-89E2-03D89639CCBC}"/>
                  </a:ext>
                </a:extLst>
              </p:cNvPr>
              <p:cNvSpPr txBox="1"/>
              <p:nvPr/>
            </p:nvSpPr>
            <p:spPr>
              <a:xfrm>
                <a:off x="7767903" y="3162344"/>
                <a:ext cx="2484850" cy="4569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 xmlns:m="http://schemas.openxmlformats.org/officeDocument/2006/math">
                    <m:sSub>
                      <m:sSubPr>
                        <m:ctrlPr>
                          <a:rPr lang="hu-HU" i="1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u-HU" b="0" i="1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sub>
                    </m:sSub>
                    <m:r>
                      <a:rPr lang="hu-HU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l-GR"/>
                      <m:t> </m:t>
                    </m:r>
                    <m:sSub>
                      <m:sSubPr>
                        <m:ctrlPr>
                          <a:rPr lang="hu-HU" i="1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hu-HU" i="1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nor/>
                              </m:rPr>
                              <a:rPr lang="el-GR"/>
                              <m:t> </m:t>
                            </m:r>
                            <m:r>
                              <m:rPr>
                                <m:nor/>
                              </m:rPr>
                              <a:rPr lang="el-GR"/>
                              <m:t>ρ</m:t>
                            </m:r>
                          </m:e>
                          <m:sub>
                            <m:r>
                              <a:rPr lang="hu-HU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e>
                      <m:sub/>
                    </m:sSub>
                  </m:oMath>
                </a14:m>
                <a:r>
                  <a:rPr lang="hu-HU" dirty="0" smtClean="0"/>
                  <a:t>V g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hu-HU" i="1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l-GR"/>
                          <m:t> </m:t>
                        </m:r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hu-HU" dirty="0" smtClean="0"/>
                  <a:t>g</a:t>
                </a:r>
                <a:endParaRPr lang="hu-HU" dirty="0"/>
              </a:p>
            </p:txBody>
          </p:sp>
        </mc:Choice>
        <mc:Fallback>
          <p:sp>
            <p:nvSpPr>
              <p:cNvPr id="6" name="Szövegdoboz 5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0A1F0A70-0B60-44CB-89E2-03D89639CC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7903" y="3162344"/>
                <a:ext cx="2484850" cy="456920"/>
              </a:xfrm>
              <a:prstGeom prst="rect">
                <a:avLst/>
              </a:prstGeom>
              <a:blipFill rotWithShape="0">
                <a:blip r:embed="rId3"/>
                <a:stretch>
                  <a:fillRect b="-9333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Szövegdoboz 6">
                <a:extLst>
                  <a:ext uri="{FF2B5EF4-FFF2-40B4-BE49-F238E27FC236}">
                    <a16:creationId xmlns="" xmlns:a16="http://schemas.microsoft.com/office/drawing/2014/main" id="{8656E655-3844-4686-9974-670A0293AD7E}"/>
                  </a:ext>
                </a:extLst>
              </p:cNvPr>
              <p:cNvSpPr txBox="1"/>
              <p:nvPr/>
            </p:nvSpPr>
            <p:spPr>
              <a:xfrm>
                <a:off x="5529262" y="2843213"/>
                <a:ext cx="180320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:r>
                  <a:rPr lang="hu-HU" dirty="0" smtClean="0"/>
                  <a:t>p(h)</a:t>
                </a:r>
                <a14:m>
                  <m:oMath xmlns:m="http://schemas.openxmlformats.org/officeDocument/2006/math">
                    <m:r>
                      <a:rPr lang="hu-HU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hu-HU" i="1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l-GR"/>
                          <m:t> </m:t>
                        </m:r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hu-HU" b="0" i="1" smtClean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hu-HU" dirty="0" smtClean="0"/>
                  <a:t> </a:t>
                </a:r>
                <a:r>
                  <a:rPr lang="el-GR" dirty="0"/>
                  <a:t> </a:t>
                </a:r>
                <a:r>
                  <a:rPr lang="el-GR" dirty="0" smtClean="0"/>
                  <a:t>ρ</a:t>
                </a:r>
                <a:r>
                  <a:rPr lang="hu-HU" dirty="0" err="1" smtClean="0"/>
                  <a:t>gh</a:t>
                </a:r>
                <a:endParaRPr lang="hu-HU" dirty="0"/>
              </a:p>
            </p:txBody>
          </p:sp>
        </mc:Choice>
        <mc:Fallback>
          <p:sp>
            <p:nvSpPr>
              <p:cNvPr id="7" name="Szövegdoboz 6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8656E655-3844-4686-9974-670A0293AD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9262" y="2843213"/>
                <a:ext cx="1803202" cy="369332"/>
              </a:xfrm>
              <a:prstGeom prst="rect">
                <a:avLst/>
              </a:prstGeom>
              <a:blipFill rotWithShape="0">
                <a:blip r:embed="rId4"/>
                <a:stretch>
                  <a:fillRect l="-2703" t="-8197" b="-24590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Szövegdoboz 8">
                <a:extLst>
                  <a:ext uri="{FF2B5EF4-FFF2-40B4-BE49-F238E27FC236}">
                    <a16:creationId xmlns="" xmlns:a16="http://schemas.microsoft.com/office/drawing/2014/main" id="{8656E655-3844-4686-9974-670A0293AD7E}"/>
                  </a:ext>
                </a:extLst>
              </p:cNvPr>
              <p:cNvSpPr txBox="1"/>
              <p:nvPr/>
            </p:nvSpPr>
            <p:spPr>
              <a:xfrm>
                <a:off x="5529262" y="4095147"/>
                <a:ext cx="255307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hu-HU" dirty="0" smtClean="0"/>
                  <a:t>p + 0.5</a:t>
                </a:r>
                <a:r>
                  <a:rPr lang="el-GR" dirty="0"/>
                  <a:t> ρ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hu-HU" i="1" dirty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hu-HU" i="1" dirty="0">
                            <a:latin typeface="Cambria Math" panose="02040503050406030204" pitchFamily="18" charset="0"/>
                          </a:rPr>
                          <m:t>𝜈</m:t>
                        </m:r>
                      </m:e>
                      <m:sup>
                        <m:r>
                          <a:rPr lang="hu-HU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hu-HU" dirty="0"/>
                  <a:t> </a:t>
                </a:r>
                <a:r>
                  <a:rPr lang="hu-HU" dirty="0" smtClean="0"/>
                  <a:t>+</a:t>
                </a:r>
                <a:r>
                  <a:rPr lang="el-GR" dirty="0" smtClean="0"/>
                  <a:t> </a:t>
                </a:r>
                <a:r>
                  <a:rPr lang="el-GR" dirty="0"/>
                  <a:t>ρ</a:t>
                </a:r>
                <a:r>
                  <a:rPr lang="hu-HU" dirty="0" err="1"/>
                  <a:t>gh</a:t>
                </a:r>
                <a:r>
                  <a:rPr lang="hu-HU" dirty="0"/>
                  <a:t> </a:t>
                </a:r>
                <a14:m>
                  <m:oMath xmlns:m="http://schemas.openxmlformats.org/officeDocument/2006/math">
                    <m:r>
                      <a:rPr lang="hu-HU" b="0" i="1" smtClean="0">
                        <a:latin typeface="Cambria Math" panose="02040503050406030204" pitchFamily="18" charset="0"/>
                      </a:rPr>
                      <m:t>=á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𝑙𝑙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hu-HU" dirty="0"/>
              </a:p>
            </p:txBody>
          </p:sp>
        </mc:Choice>
        <mc:Fallback>
          <p:sp>
            <p:nvSpPr>
              <p:cNvPr id="9" name="Szövegdoboz 8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8656E655-3844-4686-9974-670A0293AD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9262" y="4095147"/>
                <a:ext cx="2553077" cy="369332"/>
              </a:xfrm>
              <a:prstGeom prst="rect">
                <a:avLst/>
              </a:prstGeom>
              <a:blipFill rotWithShape="0">
                <a:blip r:embed="rId5"/>
                <a:stretch>
                  <a:fillRect l="-1909" t="-10000" b="-26667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80199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="" xmlns:a16="http://schemas.microsoft.com/office/drawing/2014/main" id="{1B4B73D8-B2DB-4A80-9764-C213F2481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Elméleti Bevezető</a:t>
            </a:r>
            <a:endParaRPr lang="en-GB" dirty="0"/>
          </a:p>
        </p:txBody>
      </p:sp>
      <p:sp>
        <p:nvSpPr>
          <p:cNvPr id="3" name="Tartalom helye 2">
            <a:extLst>
              <a:ext uri="{FF2B5EF4-FFF2-40B4-BE49-F238E27FC236}">
                <a16:creationId xmlns="" xmlns:a16="http://schemas.microsoft.com/office/drawing/2014/main" id="{E338FAD6-74EE-42B1-A45A-429090C7F5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sz="3600" b="0" dirty="0" smtClean="0"/>
              <a:t>Merev testek:</a:t>
            </a:r>
            <a:endParaRPr lang="hu-HU" sz="3600" b="0" dirty="0"/>
          </a:p>
          <a:p>
            <a:r>
              <a:rPr lang="hu-HU" dirty="0"/>
              <a:t>Definíció</a:t>
            </a:r>
          </a:p>
          <a:p>
            <a:r>
              <a:rPr lang="hu-HU" dirty="0" smtClean="0"/>
              <a:t>Statika</a:t>
            </a:r>
            <a:endParaRPr lang="hu-HU" dirty="0"/>
          </a:p>
          <a:p>
            <a:r>
              <a:rPr lang="hu-HU" dirty="0" smtClean="0"/>
              <a:t>Képletek, példák</a:t>
            </a:r>
            <a:endParaRPr lang="hu-HU" b="0" dirty="0"/>
          </a:p>
          <a:p>
            <a:endParaRPr lang="hu-HU" b="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Szövegdoboz 5">
                <a:extLst>
                  <a:ext uri="{FF2B5EF4-FFF2-40B4-BE49-F238E27FC236}">
                    <a16:creationId xmlns="" xmlns:a16="http://schemas.microsoft.com/office/drawing/2014/main" id="{F445D264-BD88-46EC-B4DC-D1588328CCD0}"/>
                  </a:ext>
                </a:extLst>
              </p:cNvPr>
              <p:cNvSpPr txBox="1"/>
              <p:nvPr/>
            </p:nvSpPr>
            <p:spPr>
              <a:xfrm>
                <a:off x="5129213" y="3457575"/>
                <a:ext cx="1374686" cy="7645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limLoc m:val="undOvr"/>
                          <m:grow m:val="on"/>
                          <m:supHide m:val="on"/>
                          <m:ctrlPr>
                            <a:rPr lang="hu-HU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acc>
                            <m:accPr>
                              <m:chr m:val="⃗"/>
                              <m:ctrlPr>
                                <a:rPr lang="hu-HU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hu-HU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hu-HU" b="0" i="1" smtClean="0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  <m:t>𝑀</m:t>
                                  </m:r>
                                </m:e>
                                <m:sub>
                                  <m:r>
                                    <a:rPr lang="hu-HU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acc>
                        </m:e>
                      </m:nary>
                      <m:r>
                        <a:rPr lang="hu-HU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6" name="Szövegdoboz 5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F445D264-BD88-46EC-B4DC-D1588328CC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9213" y="3457575"/>
                <a:ext cx="1374686" cy="764568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Szövegdoboz 6">
                <a:extLst>
                  <a:ext uri="{FF2B5EF4-FFF2-40B4-BE49-F238E27FC236}">
                    <a16:creationId xmlns="" xmlns:a16="http://schemas.microsoft.com/office/drawing/2014/main" id="{F445D264-BD88-46EC-B4DC-D1588328CCD0}"/>
                  </a:ext>
                </a:extLst>
              </p:cNvPr>
              <p:cNvSpPr txBox="1"/>
              <p:nvPr/>
            </p:nvSpPr>
            <p:spPr>
              <a:xfrm>
                <a:off x="6503899" y="3457575"/>
                <a:ext cx="1374686" cy="7645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limLoc m:val="undOvr"/>
                          <m:grow m:val="on"/>
                          <m:supHide m:val="on"/>
                          <m:ctrlPr>
                            <a:rPr lang="hu-HU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acc>
                            <m:accPr>
                              <m:chr m:val="⃗"/>
                              <m:ctrlPr>
                                <a:rPr lang="hu-HU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hu-HU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hu-HU" b="0" i="1" smtClean="0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hu-HU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acc>
                        </m:e>
                      </m:nary>
                      <m:r>
                        <a:rPr lang="hu-HU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7" name="Szövegdoboz 6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F445D264-BD88-46EC-B4DC-D1588328CC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3899" y="3457575"/>
                <a:ext cx="1374686" cy="764568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15376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="" xmlns:a16="http://schemas.microsoft.com/office/drawing/2014/main" id="{1B4B73D8-B2DB-4A80-9764-C213F2481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Elméleti Bevezető</a:t>
            </a:r>
            <a:endParaRPr lang="en-GB" dirty="0"/>
          </a:p>
        </p:txBody>
      </p:sp>
      <p:sp>
        <p:nvSpPr>
          <p:cNvPr id="3" name="Tartalom helye 2">
            <a:extLst>
              <a:ext uri="{FF2B5EF4-FFF2-40B4-BE49-F238E27FC236}">
                <a16:creationId xmlns="" xmlns:a16="http://schemas.microsoft.com/office/drawing/2014/main" id="{E338FAD6-74EE-42B1-A45A-429090C7F5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2450" y="1242687"/>
            <a:ext cx="10515600" cy="4809798"/>
          </a:xfrm>
        </p:spPr>
        <p:txBody>
          <a:bodyPr/>
          <a:lstStyle/>
          <a:p>
            <a:pPr marL="0" indent="0">
              <a:buNone/>
            </a:pPr>
            <a:r>
              <a:rPr lang="hu-HU" sz="3600" b="0" dirty="0" smtClean="0"/>
              <a:t>Képletek összegzése:</a:t>
            </a:r>
            <a:endParaRPr lang="hu-HU" b="0" dirty="0"/>
          </a:p>
          <a:p>
            <a:pPr marL="0" indent="0">
              <a:buNone/>
            </a:pPr>
            <a:endParaRPr lang="hu-HU" b="0" dirty="0"/>
          </a:p>
        </p:txBody>
      </p:sp>
      <p:sp>
        <p:nvSpPr>
          <p:cNvPr id="12" name="Szövegdoboz 11">
            <a:extLst>
              <a:ext uri="{FF2B5EF4-FFF2-40B4-BE49-F238E27FC236}">
                <a16:creationId xmlns="" xmlns:a16="http://schemas.microsoft.com/office/drawing/2014/main" id="{E2EF8661-C7BB-4948-A8C8-7096A8E06F6B}"/>
              </a:ext>
            </a:extLst>
          </p:cNvPr>
          <p:cNvSpPr txBox="1"/>
          <p:nvPr/>
        </p:nvSpPr>
        <p:spPr>
          <a:xfrm>
            <a:off x="484223" y="1873384"/>
            <a:ext cx="24598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 smtClean="0"/>
              <a:t>Newton törvények:</a:t>
            </a:r>
            <a:endParaRPr lang="hu-HU" sz="2000" dirty="0"/>
          </a:p>
        </p:txBody>
      </p:sp>
      <p:sp>
        <p:nvSpPr>
          <p:cNvPr id="21" name="Szövegdoboz 20">
            <a:extLst>
              <a:ext uri="{FF2B5EF4-FFF2-40B4-BE49-F238E27FC236}">
                <a16:creationId xmlns="" xmlns:a16="http://schemas.microsoft.com/office/drawing/2014/main" id="{78DB5CFC-977E-4CD4-9AE6-61B8349B1F5E}"/>
              </a:ext>
            </a:extLst>
          </p:cNvPr>
          <p:cNvSpPr txBox="1"/>
          <p:nvPr/>
        </p:nvSpPr>
        <p:spPr>
          <a:xfrm>
            <a:off x="484223" y="4636940"/>
            <a:ext cx="29267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 smtClean="0"/>
              <a:t>Hidrosztatika:</a:t>
            </a:r>
            <a:endParaRPr lang="hu-HU" sz="2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2" name="Szövegdoboz 31">
                <a:extLst>
                  <a:ext uri="{FF2B5EF4-FFF2-40B4-BE49-F238E27FC236}">
                    <a16:creationId xmlns="" xmlns:a16="http://schemas.microsoft.com/office/drawing/2014/main" id="{F445D264-BD88-46EC-B4DC-D1588328CCD0}"/>
                  </a:ext>
                </a:extLst>
              </p:cNvPr>
              <p:cNvSpPr txBox="1"/>
              <p:nvPr/>
            </p:nvSpPr>
            <p:spPr>
              <a:xfrm>
                <a:off x="2789272" y="1863858"/>
                <a:ext cx="1374686" cy="7645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limLoc m:val="undOvr"/>
                          <m:grow m:val="on"/>
                          <m:supHide m:val="on"/>
                          <m:ctrlPr>
                            <a:rPr lang="hu-HU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acc>
                            <m:accPr>
                              <m:chr m:val="⃗"/>
                              <m:ctrlPr>
                                <a:rPr lang="hu-HU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hu-HU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hu-HU" b="0" i="1" smtClean="0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hu-HU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acc>
                        </m:e>
                      </m:nary>
                      <m:r>
                        <a:rPr lang="hu-HU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32" name="Szövegdoboz 31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F445D264-BD88-46EC-B4DC-D1588328CC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9272" y="1863858"/>
                <a:ext cx="1374686" cy="764568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3" name="Szövegdoboz 32">
                <a:extLst>
                  <a:ext uri="{FF2B5EF4-FFF2-40B4-BE49-F238E27FC236}">
                    <a16:creationId xmlns="" xmlns:a16="http://schemas.microsoft.com/office/drawing/2014/main" id="{F91E7CDD-6C28-4494-A624-FA83721378F7}"/>
                  </a:ext>
                </a:extLst>
              </p:cNvPr>
              <p:cNvSpPr txBox="1"/>
              <p:nvPr/>
            </p:nvSpPr>
            <p:spPr>
              <a:xfrm>
                <a:off x="6784417" y="2044676"/>
                <a:ext cx="1198405" cy="4029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hu-HU" i="1" dirty="0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hu-HU" b="0" i="1" dirty="0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</m:acc>
                      <m:r>
                        <a:rPr lang="hu-HU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𝑚</m:t>
                      </m:r>
                      <m:acc>
                        <m:accPr>
                          <m:chr m:val="⃗"/>
                          <m:ctrlPr>
                            <a:rPr lang="hu-HU" i="1" dirty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hu-HU" b="0" i="1" dirty="0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33" name="Szövegdoboz 32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F91E7CDD-6C28-4494-A624-FA83721378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4417" y="2044676"/>
                <a:ext cx="1198405" cy="402931"/>
              </a:xfrm>
              <a:prstGeom prst="rect">
                <a:avLst/>
              </a:prstGeom>
              <a:blipFill rotWithShape="0">
                <a:blip r:embed="rId3"/>
                <a:stretch>
                  <a:fillRect t="-22388" r="-12690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4" name="Szövegdoboz 33">
                <a:extLst>
                  <a:ext uri="{FF2B5EF4-FFF2-40B4-BE49-F238E27FC236}">
                    <a16:creationId xmlns="" xmlns:a16="http://schemas.microsoft.com/office/drawing/2014/main" id="{F91E7CDD-6C28-4494-A624-FA83721378F7}"/>
                  </a:ext>
                </a:extLst>
              </p:cNvPr>
              <p:cNvSpPr txBox="1"/>
              <p:nvPr/>
            </p:nvSpPr>
            <p:spPr>
              <a:xfrm flipH="1">
                <a:off x="8401049" y="2044675"/>
                <a:ext cx="1581150" cy="4029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hu-HU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hu-HU" i="1" smtClean="0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u-HU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hu-HU" b="0" i="1" smtClean="0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  <m:t>𝑎𝑏</m:t>
                              </m:r>
                            </m:sub>
                          </m:sSub>
                        </m:e>
                      </m:acc>
                      <m:r>
                        <a:rPr lang="hu-HU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u-HU" b="0" i="1" dirty="0" smtClean="0">
                          <a:solidFill>
                            <a:srgbClr val="836967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acc>
                        <m:accPr>
                          <m:chr m:val="⃗"/>
                          <m:ctrlPr>
                            <a:rPr lang="hu-HU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hu-HU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u-HU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hu-HU" b="0" i="1" smtClean="0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  <m:t>𝑏𝑎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34" name="Szövegdoboz 33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F91E7CDD-6C28-4494-A624-FA83721378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8401049" y="2044675"/>
                <a:ext cx="1581150" cy="402931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5" name="Szövegdoboz 34">
                <a:extLst>
                  <a:ext uri="{FF2B5EF4-FFF2-40B4-BE49-F238E27FC236}">
                    <a16:creationId xmlns="" xmlns:a16="http://schemas.microsoft.com/office/drawing/2014/main" id="{F445D264-BD88-46EC-B4DC-D1588328CCD0}"/>
                  </a:ext>
                </a:extLst>
              </p:cNvPr>
              <p:cNvSpPr txBox="1"/>
              <p:nvPr/>
            </p:nvSpPr>
            <p:spPr>
              <a:xfrm>
                <a:off x="4721314" y="1873384"/>
                <a:ext cx="1374686" cy="7645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limLoc m:val="undOvr"/>
                          <m:grow m:val="on"/>
                          <m:supHide m:val="on"/>
                          <m:ctrlPr>
                            <a:rPr lang="hu-HU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acc>
                            <m:accPr>
                              <m:chr m:val="⃗"/>
                              <m:ctrlPr>
                                <a:rPr lang="hu-HU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hu-HU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hu-HU" b="0" i="1" smtClean="0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hu-HU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acc>
                        </m:e>
                      </m:nary>
                      <m:r>
                        <a:rPr lang="hu-HU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𝑚𝑎</m:t>
                      </m:r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35" name="Szövegdoboz 34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F445D264-BD88-46EC-B4DC-D1588328CC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1314" y="1873384"/>
                <a:ext cx="1374686" cy="764568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 descr="http://cms.sulinet.hu/get/d/8276dd7c-14f1-4aa8-9c17-a3dde494795d/1/3/%5bp=node()%5b@hierarchy='flowHierarchy'%5d/node()%5b0%5d/node()%5b@hierarchy='textStructure'%5d/node()%5b10%5d/node()%5b0%5d%5d/b/normal_png/formula_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4024" y="2863383"/>
            <a:ext cx="1013613" cy="257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9" name="Szövegdoboz 38">
                <a:extLst>
                  <a:ext uri="{FF2B5EF4-FFF2-40B4-BE49-F238E27FC236}">
                    <a16:creationId xmlns="" xmlns:a16="http://schemas.microsoft.com/office/drawing/2014/main" id="{F91E7CDD-6C28-4494-A624-FA83721378F7}"/>
                  </a:ext>
                </a:extLst>
              </p:cNvPr>
              <p:cNvSpPr txBox="1"/>
              <p:nvPr/>
            </p:nvSpPr>
            <p:spPr>
              <a:xfrm>
                <a:off x="4664232" y="2807309"/>
                <a:ext cx="114601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:r>
                  <a:rPr lang="hu-HU" dirty="0" smtClean="0"/>
                  <a:t>G</a:t>
                </a:r>
                <a14:m>
                  <m:oMath xmlns:m="http://schemas.openxmlformats.org/officeDocument/2006/math">
                    <m:r>
                      <a:rPr lang="hu-HU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𝑚𝑔</m:t>
                    </m:r>
                  </m:oMath>
                </a14:m>
                <a:endParaRPr lang="hu-HU" dirty="0"/>
              </a:p>
            </p:txBody>
          </p:sp>
        </mc:Choice>
        <mc:Fallback>
          <p:sp>
            <p:nvSpPr>
              <p:cNvPr id="39" name="Szövegdoboz 38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F91E7CDD-6C28-4494-A624-FA83721378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4232" y="2807309"/>
                <a:ext cx="1146018" cy="369332"/>
              </a:xfrm>
              <a:prstGeom prst="rect">
                <a:avLst/>
              </a:prstGeom>
              <a:blipFill rotWithShape="0">
                <a:blip r:embed="rId7"/>
                <a:stretch>
                  <a:fillRect l="-4255" t="-10000" b="-26667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Szövegdoboz 39">
            <a:extLst>
              <a:ext uri="{FF2B5EF4-FFF2-40B4-BE49-F238E27FC236}">
                <a16:creationId xmlns="" xmlns:a16="http://schemas.microsoft.com/office/drawing/2014/main" id="{E2EF8661-C7BB-4948-A8C8-7096A8E06F6B}"/>
              </a:ext>
            </a:extLst>
          </p:cNvPr>
          <p:cNvSpPr txBox="1"/>
          <p:nvPr/>
        </p:nvSpPr>
        <p:spPr>
          <a:xfrm>
            <a:off x="486234" y="3482272"/>
            <a:ext cx="23030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 smtClean="0"/>
              <a:t>Egyensúly:</a:t>
            </a:r>
            <a:endParaRPr lang="hu-HU" sz="2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1" name="Szövegdoboz 40">
                <a:extLst>
                  <a:ext uri="{FF2B5EF4-FFF2-40B4-BE49-F238E27FC236}">
                    <a16:creationId xmlns="" xmlns:a16="http://schemas.microsoft.com/office/drawing/2014/main" id="{F445D264-BD88-46EC-B4DC-D1588328CCD0}"/>
                  </a:ext>
                </a:extLst>
              </p:cNvPr>
              <p:cNvSpPr txBox="1"/>
              <p:nvPr/>
            </p:nvSpPr>
            <p:spPr>
              <a:xfrm>
                <a:off x="2763487" y="3387486"/>
                <a:ext cx="1374686" cy="7645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limLoc m:val="undOvr"/>
                          <m:grow m:val="on"/>
                          <m:supHide m:val="on"/>
                          <m:ctrlPr>
                            <a:rPr lang="hu-HU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acc>
                            <m:accPr>
                              <m:chr m:val="⃗"/>
                              <m:ctrlPr>
                                <a:rPr lang="hu-HU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hu-HU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hu-HU" b="0" i="1" smtClean="0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  <m:t>𝑀</m:t>
                                  </m:r>
                                </m:e>
                                <m:sub>
                                  <m:r>
                                    <a:rPr lang="hu-HU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acc>
                        </m:e>
                      </m:nary>
                      <m:r>
                        <a:rPr lang="hu-HU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41" name="Szövegdoboz 40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F445D264-BD88-46EC-B4DC-D1588328CC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3487" y="3387486"/>
                <a:ext cx="1374686" cy="764568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2" name="Szövegdoboz 41">
                <a:extLst>
                  <a:ext uri="{FF2B5EF4-FFF2-40B4-BE49-F238E27FC236}">
                    <a16:creationId xmlns="" xmlns:a16="http://schemas.microsoft.com/office/drawing/2014/main" id="{F445D264-BD88-46EC-B4DC-D1588328CCD0}"/>
                  </a:ext>
                </a:extLst>
              </p:cNvPr>
              <p:cNvSpPr txBox="1"/>
              <p:nvPr/>
            </p:nvSpPr>
            <p:spPr>
              <a:xfrm>
                <a:off x="4256342" y="3413587"/>
                <a:ext cx="1374686" cy="7645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limLoc m:val="undOvr"/>
                          <m:grow m:val="on"/>
                          <m:supHide m:val="on"/>
                          <m:ctrlPr>
                            <a:rPr lang="hu-HU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acc>
                            <m:accPr>
                              <m:chr m:val="⃗"/>
                              <m:ctrlPr>
                                <a:rPr lang="hu-HU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hu-HU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hu-HU" b="0" i="1" smtClean="0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hu-HU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acc>
                        </m:e>
                      </m:nary>
                      <m:r>
                        <a:rPr lang="hu-HU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42" name="Szövegdoboz 41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F445D264-BD88-46EC-B4DC-D1588328CC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6342" y="3413587"/>
                <a:ext cx="1374686" cy="764568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3" name="Szövegdoboz 42">
                <a:extLst>
                  <a:ext uri="{FF2B5EF4-FFF2-40B4-BE49-F238E27FC236}">
                    <a16:creationId xmlns="" xmlns:a16="http://schemas.microsoft.com/office/drawing/2014/main" id="{8656E655-3844-4686-9974-670A0293AD7E}"/>
                  </a:ext>
                </a:extLst>
              </p:cNvPr>
              <p:cNvSpPr txBox="1"/>
              <p:nvPr/>
            </p:nvSpPr>
            <p:spPr>
              <a:xfrm>
                <a:off x="2575014" y="4699136"/>
                <a:ext cx="180320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:r>
                  <a:rPr lang="hu-HU" dirty="0" smtClean="0"/>
                  <a:t>p(h)</a:t>
                </a:r>
                <a14:m>
                  <m:oMath xmlns:m="http://schemas.openxmlformats.org/officeDocument/2006/math">
                    <m:r>
                      <a:rPr lang="hu-HU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hu-HU" i="1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l-GR"/>
                          <m:t> </m:t>
                        </m:r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hu-HU" b="0" i="1" smtClean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hu-HU" dirty="0" smtClean="0"/>
                  <a:t> </a:t>
                </a:r>
                <a:r>
                  <a:rPr lang="el-GR" dirty="0"/>
                  <a:t> </a:t>
                </a:r>
                <a:r>
                  <a:rPr lang="el-GR" dirty="0" smtClean="0"/>
                  <a:t>ρ</a:t>
                </a:r>
                <a:r>
                  <a:rPr lang="hu-HU" dirty="0" err="1" smtClean="0"/>
                  <a:t>gh</a:t>
                </a:r>
                <a:endParaRPr lang="hu-HU" dirty="0"/>
              </a:p>
            </p:txBody>
          </p:sp>
        </mc:Choice>
        <mc:Fallback>
          <p:sp>
            <p:nvSpPr>
              <p:cNvPr id="43" name="Szövegdoboz 42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8656E655-3844-4686-9974-670A0293AD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5014" y="4699136"/>
                <a:ext cx="1803202" cy="369332"/>
              </a:xfrm>
              <a:prstGeom prst="rect">
                <a:avLst/>
              </a:prstGeom>
              <a:blipFill rotWithShape="0">
                <a:blip r:embed="rId10"/>
                <a:stretch>
                  <a:fillRect l="-2703" t="-10000" b="-26667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4" name="Szövegdoboz 43">
                <a:extLst>
                  <a:ext uri="{FF2B5EF4-FFF2-40B4-BE49-F238E27FC236}">
                    <a16:creationId xmlns="" xmlns:a16="http://schemas.microsoft.com/office/drawing/2014/main" id="{0A1F0A70-0B60-44CB-89E2-03D89639CCBC}"/>
                  </a:ext>
                </a:extLst>
              </p:cNvPr>
              <p:cNvSpPr txBox="1"/>
              <p:nvPr/>
            </p:nvSpPr>
            <p:spPr>
              <a:xfrm>
                <a:off x="2515459" y="5305414"/>
                <a:ext cx="2484850" cy="4569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 xmlns:m="http://schemas.openxmlformats.org/officeDocument/2006/math">
                    <m:sSub>
                      <m:sSubPr>
                        <m:ctrlPr>
                          <a:rPr lang="hu-HU" i="1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u-HU" b="0" i="1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sub>
                    </m:sSub>
                    <m:r>
                      <a:rPr lang="hu-HU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l-GR"/>
                      <m:t> </m:t>
                    </m:r>
                    <m:sSub>
                      <m:sSubPr>
                        <m:ctrlPr>
                          <a:rPr lang="hu-HU" i="1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hu-HU" i="1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nor/>
                              </m:rPr>
                              <a:rPr lang="el-GR"/>
                              <m:t> </m:t>
                            </m:r>
                            <m:r>
                              <m:rPr>
                                <m:nor/>
                              </m:rPr>
                              <a:rPr lang="el-GR"/>
                              <m:t>ρ</m:t>
                            </m:r>
                          </m:e>
                          <m:sub>
                            <m:r>
                              <a:rPr lang="hu-HU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e>
                      <m:sub/>
                    </m:sSub>
                  </m:oMath>
                </a14:m>
                <a:r>
                  <a:rPr lang="hu-HU" dirty="0" smtClean="0"/>
                  <a:t>V g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hu-HU" i="1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l-GR"/>
                          <m:t> </m:t>
                        </m:r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hu-HU" dirty="0" smtClean="0"/>
                  <a:t>g</a:t>
                </a:r>
                <a:endParaRPr lang="hu-HU" dirty="0"/>
              </a:p>
            </p:txBody>
          </p:sp>
        </mc:Choice>
        <mc:Fallback>
          <p:sp>
            <p:nvSpPr>
              <p:cNvPr id="44" name="Szövegdoboz 43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0A1F0A70-0B60-44CB-89E2-03D89639CC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459" y="5305414"/>
                <a:ext cx="2484850" cy="456920"/>
              </a:xfrm>
              <a:prstGeom prst="rect">
                <a:avLst/>
              </a:prstGeom>
              <a:blipFill rotWithShape="0">
                <a:blip r:embed="rId11"/>
                <a:stretch>
                  <a:fillRect b="-9333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5" name="Szövegdoboz 44">
                <a:extLst>
                  <a:ext uri="{FF2B5EF4-FFF2-40B4-BE49-F238E27FC236}">
                    <a16:creationId xmlns="" xmlns:a16="http://schemas.microsoft.com/office/drawing/2014/main" id="{8656E655-3844-4686-9974-670A0293AD7E}"/>
                  </a:ext>
                </a:extLst>
              </p:cNvPr>
              <p:cNvSpPr txBox="1"/>
              <p:nvPr/>
            </p:nvSpPr>
            <p:spPr>
              <a:xfrm>
                <a:off x="5273836" y="4930654"/>
                <a:ext cx="255307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hu-HU" dirty="0" smtClean="0"/>
                  <a:t>p + 0.5</a:t>
                </a:r>
                <a:r>
                  <a:rPr lang="el-GR" dirty="0"/>
                  <a:t> ρ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hu-HU" i="1" dirty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hu-HU" i="1" dirty="0">
                            <a:latin typeface="Cambria Math" panose="02040503050406030204" pitchFamily="18" charset="0"/>
                          </a:rPr>
                          <m:t>𝜈</m:t>
                        </m:r>
                      </m:e>
                      <m:sup>
                        <m:r>
                          <a:rPr lang="hu-HU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hu-HU" dirty="0"/>
                  <a:t> </a:t>
                </a:r>
                <a:r>
                  <a:rPr lang="hu-HU" dirty="0" smtClean="0"/>
                  <a:t>+</a:t>
                </a:r>
                <a:r>
                  <a:rPr lang="el-GR" dirty="0" smtClean="0"/>
                  <a:t> </a:t>
                </a:r>
                <a:r>
                  <a:rPr lang="el-GR" dirty="0"/>
                  <a:t>ρ</a:t>
                </a:r>
                <a:r>
                  <a:rPr lang="hu-HU" dirty="0" err="1"/>
                  <a:t>gh</a:t>
                </a:r>
                <a:r>
                  <a:rPr lang="hu-HU" dirty="0"/>
                  <a:t> </a:t>
                </a:r>
                <a14:m>
                  <m:oMath xmlns:m="http://schemas.openxmlformats.org/officeDocument/2006/math">
                    <m:r>
                      <a:rPr lang="hu-HU" b="0" i="1" smtClean="0">
                        <a:latin typeface="Cambria Math" panose="02040503050406030204" pitchFamily="18" charset="0"/>
                      </a:rPr>
                      <m:t>=á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𝑙𝑙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hu-HU" dirty="0"/>
              </a:p>
            </p:txBody>
          </p:sp>
        </mc:Choice>
        <mc:Fallback>
          <p:sp>
            <p:nvSpPr>
              <p:cNvPr id="45" name="Szövegdoboz 44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8656E655-3844-4686-9974-670A0293AD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3836" y="4930654"/>
                <a:ext cx="2553077" cy="369332"/>
              </a:xfrm>
              <a:prstGeom prst="rect">
                <a:avLst/>
              </a:prstGeom>
              <a:blipFill rotWithShape="0">
                <a:blip r:embed="rId12"/>
                <a:stretch>
                  <a:fillRect l="-1909" t="-10000" b="-26667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3897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2219</TotalTime>
  <Words>184</Words>
  <Application>Microsoft Office PowerPoint</Application>
  <PresentationFormat>Szélesvásznú</PresentationFormat>
  <Paragraphs>67</Paragraphs>
  <Slides>6</Slides>
  <Notes>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Cambria Math</vt:lpstr>
      <vt:lpstr>Office-téma</vt:lpstr>
      <vt:lpstr>BME TTK Emelt Fizika Érettségi felkészítő 2022</vt:lpstr>
      <vt:lpstr>Elméleti bevezető</vt:lpstr>
      <vt:lpstr>Elméleti Bevezető</vt:lpstr>
      <vt:lpstr>Elméleti Bevezető</vt:lpstr>
      <vt:lpstr>Elméleti Bevezető</vt:lpstr>
      <vt:lpstr>Elméleti Bevezető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BME TTK Fizika Érettségifelkészítő</dc:title>
  <dc:creator>Fehérvári Gergő</dc:creator>
  <cp:lastModifiedBy>Microsoft-fiók</cp:lastModifiedBy>
  <cp:revision>58</cp:revision>
  <dcterms:created xsi:type="dcterms:W3CDTF">2022-02-15T15:05:16Z</dcterms:created>
  <dcterms:modified xsi:type="dcterms:W3CDTF">2022-03-01T12:02:47Z</dcterms:modified>
</cp:coreProperties>
</file>