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7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7C1AAE07-9DBF-487D-997A-BB4955CEC9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0BB7026-E210-4EC9-B453-3FCD987ADB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5FE26-4A5C-4B18-AA0F-5F7F2548739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D2AE4CC-B076-4191-80BE-8E7AF04081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1548AC4-23E6-4C5E-88CA-B01814EBE3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51E37-3E37-4964-9582-1616CB1DE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8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3833233" y="6121372"/>
            <a:ext cx="4525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Matematika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hq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load-oktatas.educatio.hu/erettsegi/nyilvanos_anyagok_2022tavasz/matem_emelt_szob_tajekoztato_vizsgazoknak_2022maj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load-oktatas.educatio.hu/erettsegi/nyilvanos_anyagok_2022tavasz/matem_emelt_szob_mintatetelek_2022maj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chemeClr val="accent2"/>
                </a:solidFill>
              </a:rPr>
              <a:t>Emelt Matematika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/>
              <a:t>Kovács Kíra Diána</a:t>
            </a:r>
          </a:p>
          <a:p>
            <a:r>
              <a:rPr lang="hu-HU" sz="2000" dirty="0"/>
              <a:t>BME Matematika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VI</a:t>
            </a:r>
            <a:r>
              <a:rPr lang="hu-HU" sz="3200" dirty="0" smtClean="0"/>
              <a:t>I</a:t>
            </a:r>
            <a:r>
              <a:rPr lang="hu-HU" sz="3200" dirty="0"/>
              <a:t>. Alkalom</a:t>
            </a:r>
          </a:p>
          <a:p>
            <a:r>
              <a:rPr lang="en-US" sz="3200" i="1" dirty="0" err="1"/>
              <a:t>Kombinációk</a:t>
            </a:r>
            <a:r>
              <a:rPr lang="en-US" sz="3200" i="1" dirty="0"/>
              <a:t>, </a:t>
            </a:r>
            <a:r>
              <a:rPr lang="en-US" sz="3200" i="1" dirty="0" err="1"/>
              <a:t>permutációk</a:t>
            </a:r>
            <a:r>
              <a:rPr lang="en-US" sz="3200" i="1" dirty="0"/>
              <a:t>, </a:t>
            </a:r>
            <a:r>
              <a:rPr lang="en-US" sz="3200" i="1" dirty="0" err="1"/>
              <a:t>statisztika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Szóbeli</a:t>
            </a:r>
            <a:r>
              <a:rPr lang="en-US" dirty="0" smtClean="0"/>
              <a:t> </a:t>
            </a:r>
            <a:r>
              <a:rPr lang="en-US" dirty="0" err="1" smtClean="0"/>
              <a:t>felelés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7016"/>
            <a:ext cx="6714294" cy="4303492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8097253" y="3374096"/>
            <a:ext cx="325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Forrás</a:t>
            </a:r>
            <a:r>
              <a:rPr lang="en-US" dirty="0"/>
              <a:t>: </a:t>
            </a:r>
            <a:r>
              <a:rPr lang="en-US" i="1" dirty="0" err="1" smtClean="0">
                <a:hlinkClick r:id="rId3"/>
              </a:rPr>
              <a:t>Oktatási</a:t>
            </a:r>
            <a:r>
              <a:rPr lang="en-US" i="1" dirty="0" smtClean="0">
                <a:hlinkClick r:id="rId3"/>
              </a:rPr>
              <a:t> </a:t>
            </a:r>
            <a:r>
              <a:rPr lang="en-US" i="1" dirty="0" err="1" smtClean="0">
                <a:hlinkClick r:id="rId3"/>
              </a:rPr>
              <a:t>Hivatal</a:t>
            </a:r>
            <a:r>
              <a:rPr lang="en-US" i="1" dirty="0" smtClean="0">
                <a:hlinkClick r:id="rId3"/>
              </a:rPr>
              <a:t> </a:t>
            </a:r>
            <a:r>
              <a:rPr lang="en-US" i="1" dirty="0" err="1" smtClean="0">
                <a:hlinkClick r:id="rId3"/>
              </a:rPr>
              <a:t>honlapja</a:t>
            </a:r>
            <a:endParaRPr lang="en-US" i="1" dirty="0" smtClean="0"/>
          </a:p>
          <a:p>
            <a:r>
              <a:rPr lang="en-US" i="1" dirty="0" err="1" smtClean="0"/>
              <a:t>Mintatételek</a:t>
            </a:r>
            <a:r>
              <a:rPr lang="en-US" i="1" dirty="0" smtClean="0"/>
              <a:t>: </a:t>
            </a:r>
            <a:r>
              <a:rPr lang="en-US" i="1" dirty="0" err="1" smtClean="0">
                <a:hlinkClick r:id="rId4"/>
              </a:rPr>
              <a:t>itt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59895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43870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u="sng" dirty="0"/>
              <a:t>8</a:t>
            </a:r>
            <a:r>
              <a:rPr lang="en-US" sz="3200" b="1" u="sng" dirty="0" smtClean="0"/>
              <a:t>. </a:t>
            </a:r>
            <a:r>
              <a:rPr lang="en-US" sz="3200" b="1" u="sng" dirty="0" err="1" smtClean="0"/>
              <a:t>Tétel</a:t>
            </a:r>
            <a:endParaRPr lang="hu-HU" sz="3200" b="1" u="sng" dirty="0"/>
          </a:p>
          <a:p>
            <a:r>
              <a:rPr lang="en-GB" dirty="0" err="1" smtClean="0"/>
              <a:t>Vázlat</a:t>
            </a:r>
            <a:r>
              <a:rPr lang="en-GB" dirty="0" smtClean="0"/>
              <a:t> (</a:t>
            </a:r>
            <a:r>
              <a:rPr lang="en-GB" dirty="0" err="1" smtClean="0"/>
              <a:t>minta</a:t>
            </a:r>
            <a:r>
              <a:rPr lang="en-GB" dirty="0" smtClean="0"/>
              <a:t>):</a:t>
            </a:r>
          </a:p>
          <a:p>
            <a:pPr lvl="1"/>
            <a:r>
              <a:rPr lang="en-GB" dirty="0" err="1"/>
              <a:t>Adatsokaságok</a:t>
            </a:r>
            <a:r>
              <a:rPr lang="en-GB" dirty="0"/>
              <a:t> </a:t>
            </a:r>
            <a:r>
              <a:rPr lang="en-GB" dirty="0" err="1"/>
              <a:t>jellemzõi</a:t>
            </a:r>
            <a:r>
              <a:rPr lang="en-GB" dirty="0"/>
              <a:t> (diagram, </a:t>
            </a:r>
            <a:r>
              <a:rPr lang="en-GB" dirty="0" err="1"/>
              <a:t>táblázat</a:t>
            </a:r>
            <a:r>
              <a:rPr lang="en-GB" dirty="0"/>
              <a:t>, </a:t>
            </a:r>
            <a:r>
              <a:rPr lang="en-GB" dirty="0" err="1"/>
              <a:t>osztályokba</a:t>
            </a:r>
            <a:r>
              <a:rPr lang="en-GB" dirty="0"/>
              <a:t> </a:t>
            </a:r>
            <a:r>
              <a:rPr lang="en-GB" dirty="0" err="1"/>
              <a:t>sorolás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 err="1"/>
              <a:t>leíró</a:t>
            </a:r>
            <a:r>
              <a:rPr lang="en-GB" dirty="0"/>
              <a:t> </a:t>
            </a:r>
            <a:r>
              <a:rPr lang="en-GB" dirty="0" err="1"/>
              <a:t>statisztika</a:t>
            </a:r>
            <a:r>
              <a:rPr lang="en-GB" dirty="0"/>
              <a:t> </a:t>
            </a:r>
            <a:r>
              <a:rPr lang="en-GB" dirty="0" err="1"/>
              <a:t>jellemzõi</a:t>
            </a:r>
            <a:r>
              <a:rPr lang="en-GB" dirty="0"/>
              <a:t>: </a:t>
            </a:r>
            <a:r>
              <a:rPr lang="en-GB" dirty="0" err="1"/>
              <a:t>táblázat</a:t>
            </a:r>
            <a:r>
              <a:rPr lang="en-GB" dirty="0"/>
              <a:t>, </a:t>
            </a:r>
            <a:r>
              <a:rPr lang="en-GB" dirty="0" err="1"/>
              <a:t>osztályba</a:t>
            </a:r>
            <a:r>
              <a:rPr lang="en-GB" dirty="0"/>
              <a:t> </a:t>
            </a:r>
            <a:r>
              <a:rPr lang="en-GB" dirty="0" err="1"/>
              <a:t>sorolás</a:t>
            </a:r>
            <a:r>
              <a:rPr lang="en-GB" dirty="0"/>
              <a:t>, </a:t>
            </a:r>
            <a:r>
              <a:rPr lang="en-GB" dirty="0" err="1"/>
              <a:t>mintavétel</a:t>
            </a:r>
            <a:r>
              <a:rPr lang="en-GB" dirty="0"/>
              <a:t>, </a:t>
            </a:r>
            <a:r>
              <a:rPr lang="en-GB" dirty="0" err="1"/>
              <a:t>gyakoriság</a:t>
            </a:r>
            <a:r>
              <a:rPr lang="en-GB" dirty="0"/>
              <a:t>, </a:t>
            </a:r>
            <a:r>
              <a:rPr lang="en-GB" dirty="0" err="1"/>
              <a:t>relatív</a:t>
            </a:r>
            <a:r>
              <a:rPr lang="en-GB" dirty="0"/>
              <a:t> </a:t>
            </a:r>
            <a:r>
              <a:rPr lang="en-GB" dirty="0" err="1"/>
              <a:t>gya</a:t>
            </a:r>
            <a:r>
              <a:rPr lang="en-GB" dirty="0"/>
              <a:t>-</a:t>
            </a:r>
          </a:p>
          <a:p>
            <a:pPr lvl="1"/>
            <a:r>
              <a:rPr lang="en-GB" dirty="0" err="1" smtClean="0"/>
              <a:t>koriság</a:t>
            </a:r>
            <a:endParaRPr lang="en-GB" dirty="0"/>
          </a:p>
          <a:p>
            <a:pPr lvl="1"/>
            <a:r>
              <a:rPr lang="en-GB" dirty="0" err="1" smtClean="0"/>
              <a:t>Diagramok</a:t>
            </a:r>
            <a:r>
              <a:rPr lang="en-GB" dirty="0"/>
              <a:t>: </a:t>
            </a:r>
            <a:r>
              <a:rPr lang="en-GB" dirty="0" err="1"/>
              <a:t>kör</a:t>
            </a:r>
            <a:r>
              <a:rPr lang="en-GB" dirty="0"/>
              <a:t>-, </a:t>
            </a:r>
            <a:r>
              <a:rPr lang="en-GB" dirty="0" err="1"/>
              <a:t>oszlop</a:t>
            </a:r>
            <a:r>
              <a:rPr lang="en-GB" dirty="0"/>
              <a:t>-, </a:t>
            </a:r>
            <a:r>
              <a:rPr lang="en-GB" dirty="0" err="1"/>
              <a:t>vonaldiagram</a:t>
            </a:r>
            <a:r>
              <a:rPr lang="en-GB" dirty="0"/>
              <a:t>, </a:t>
            </a:r>
            <a:r>
              <a:rPr lang="en-GB" dirty="0" err="1"/>
              <a:t>gyakorisági</a:t>
            </a:r>
            <a:r>
              <a:rPr lang="en-GB" dirty="0"/>
              <a:t> diagram</a:t>
            </a:r>
          </a:p>
          <a:p>
            <a:pPr lvl="1"/>
            <a:r>
              <a:rPr lang="en-GB" dirty="0" err="1" smtClean="0"/>
              <a:t>Adatok</a:t>
            </a:r>
            <a:r>
              <a:rPr lang="en-GB" dirty="0" smtClean="0"/>
              <a:t> </a:t>
            </a:r>
            <a:r>
              <a:rPr lang="en-GB" dirty="0" err="1"/>
              <a:t>jellemzése</a:t>
            </a:r>
            <a:r>
              <a:rPr lang="en-GB" dirty="0"/>
              <a:t>: </a:t>
            </a:r>
            <a:r>
              <a:rPr lang="en-GB" dirty="0" err="1"/>
              <a:t>középértékek</a:t>
            </a:r>
            <a:r>
              <a:rPr lang="en-GB" dirty="0"/>
              <a:t> (</a:t>
            </a:r>
            <a:r>
              <a:rPr lang="en-GB" dirty="0" err="1"/>
              <a:t>módusz</a:t>
            </a:r>
            <a:r>
              <a:rPr lang="en-GB" dirty="0"/>
              <a:t>, </a:t>
            </a:r>
            <a:r>
              <a:rPr lang="en-GB" dirty="0" err="1"/>
              <a:t>medián</a:t>
            </a:r>
            <a:r>
              <a:rPr lang="en-GB" dirty="0"/>
              <a:t>, </a:t>
            </a:r>
            <a:r>
              <a:rPr lang="en-GB" dirty="0" err="1"/>
              <a:t>átlag</a:t>
            </a:r>
            <a:r>
              <a:rPr lang="en-GB" dirty="0"/>
              <a:t>), </a:t>
            </a:r>
            <a:r>
              <a:rPr lang="en-GB" dirty="0" err="1"/>
              <a:t>terjedelem</a:t>
            </a:r>
            <a:r>
              <a:rPr lang="en-GB" dirty="0"/>
              <a:t>, </a:t>
            </a:r>
            <a:r>
              <a:rPr lang="en-GB" dirty="0" err="1"/>
              <a:t>szórás</a:t>
            </a:r>
            <a:endParaRPr lang="en-GB" dirty="0"/>
          </a:p>
          <a:p>
            <a:pPr lvl="1"/>
            <a:r>
              <a:rPr lang="en-GB" dirty="0" err="1" smtClean="0"/>
              <a:t>Nevezetes</a:t>
            </a:r>
            <a:r>
              <a:rPr lang="en-GB" dirty="0" smtClean="0"/>
              <a:t> </a:t>
            </a:r>
            <a:r>
              <a:rPr lang="en-GB" dirty="0" err="1"/>
              <a:t>középértékek</a:t>
            </a:r>
            <a:r>
              <a:rPr lang="en-GB" dirty="0"/>
              <a:t> (</a:t>
            </a:r>
            <a:r>
              <a:rPr lang="en-GB" dirty="0" err="1"/>
              <a:t>számtani</a:t>
            </a:r>
            <a:r>
              <a:rPr lang="en-GB" dirty="0"/>
              <a:t>, </a:t>
            </a:r>
            <a:r>
              <a:rPr lang="en-GB" dirty="0" err="1"/>
              <a:t>mértani</a:t>
            </a:r>
            <a:r>
              <a:rPr lang="en-GB" dirty="0"/>
              <a:t>, </a:t>
            </a:r>
            <a:r>
              <a:rPr lang="en-GB" dirty="0" err="1"/>
              <a:t>harmonikus</a:t>
            </a:r>
            <a:r>
              <a:rPr lang="en-GB" dirty="0"/>
              <a:t>, </a:t>
            </a:r>
            <a:r>
              <a:rPr lang="en-GB" dirty="0" err="1" smtClean="0"/>
              <a:t>négyzetes</a:t>
            </a:r>
            <a:r>
              <a:rPr lang="en-GB" dirty="0" smtClean="0"/>
              <a:t>), </a:t>
            </a:r>
            <a:r>
              <a:rPr lang="en-GB" dirty="0" err="1" smtClean="0"/>
              <a:t>Közepek</a:t>
            </a:r>
            <a:r>
              <a:rPr lang="en-GB" dirty="0" smtClean="0"/>
              <a:t> </a:t>
            </a:r>
            <a:r>
              <a:rPr lang="en-GB" dirty="0" err="1"/>
              <a:t>közti</a:t>
            </a:r>
            <a:r>
              <a:rPr lang="en-GB" dirty="0"/>
              <a:t> </a:t>
            </a:r>
            <a:r>
              <a:rPr lang="en-GB" dirty="0" err="1"/>
              <a:t>összefüggések</a:t>
            </a:r>
            <a:endParaRPr lang="en-GB" dirty="0"/>
          </a:p>
          <a:p>
            <a:pPr lvl="1"/>
            <a:r>
              <a:rPr lang="en-GB" dirty="0" err="1" smtClean="0"/>
              <a:t>Nevezetes</a:t>
            </a:r>
            <a:r>
              <a:rPr lang="en-GB" dirty="0" smtClean="0"/>
              <a:t> </a:t>
            </a:r>
            <a:r>
              <a:rPr lang="en-GB" dirty="0" err="1"/>
              <a:t>középértékek</a:t>
            </a:r>
            <a:r>
              <a:rPr lang="en-GB" dirty="0"/>
              <a:t> </a:t>
            </a:r>
            <a:r>
              <a:rPr lang="en-GB" dirty="0" err="1"/>
              <a:t>alkalmazása</a:t>
            </a:r>
            <a:r>
              <a:rPr lang="en-GB" dirty="0"/>
              <a:t> </a:t>
            </a:r>
            <a:r>
              <a:rPr lang="en-GB" dirty="0" err="1" smtClean="0"/>
              <a:t>szélsőérték-feladatokban</a:t>
            </a:r>
            <a:endParaRPr lang="en-GB" dirty="0"/>
          </a:p>
          <a:p>
            <a:pPr lvl="2"/>
            <a:r>
              <a:rPr lang="en-GB" dirty="0" err="1" smtClean="0"/>
              <a:t>összeg</a:t>
            </a:r>
            <a:r>
              <a:rPr lang="en-GB" dirty="0" smtClean="0"/>
              <a:t> </a:t>
            </a:r>
            <a:r>
              <a:rPr lang="en-GB" dirty="0" err="1"/>
              <a:t>állandósága</a:t>
            </a:r>
            <a:r>
              <a:rPr lang="en-GB" dirty="0"/>
              <a:t> </a:t>
            </a:r>
            <a:r>
              <a:rPr lang="en-GB" dirty="0" err="1"/>
              <a:t>esetén</a:t>
            </a:r>
            <a:r>
              <a:rPr lang="en-GB" dirty="0"/>
              <a:t> </a:t>
            </a:r>
            <a:r>
              <a:rPr lang="en-GB" dirty="0" err="1"/>
              <a:t>szorzat</a:t>
            </a:r>
            <a:r>
              <a:rPr lang="en-GB" dirty="0"/>
              <a:t> </a:t>
            </a:r>
            <a:r>
              <a:rPr lang="en-GB" dirty="0" err="1"/>
              <a:t>maximalizálása</a:t>
            </a:r>
            <a:endParaRPr lang="en-GB" dirty="0"/>
          </a:p>
          <a:p>
            <a:pPr lvl="2"/>
            <a:r>
              <a:rPr lang="en-GB" dirty="0" err="1" smtClean="0"/>
              <a:t>szorzat</a:t>
            </a:r>
            <a:r>
              <a:rPr lang="en-GB" dirty="0" smtClean="0"/>
              <a:t> </a:t>
            </a:r>
            <a:r>
              <a:rPr lang="en-GB" dirty="0" err="1"/>
              <a:t>állandósága</a:t>
            </a:r>
            <a:r>
              <a:rPr lang="en-GB" dirty="0"/>
              <a:t> </a:t>
            </a:r>
            <a:r>
              <a:rPr lang="en-GB" dirty="0" err="1"/>
              <a:t>esetén</a:t>
            </a:r>
            <a:r>
              <a:rPr lang="en-GB" dirty="0"/>
              <a:t> </a:t>
            </a:r>
            <a:r>
              <a:rPr lang="en-GB" dirty="0" err="1"/>
              <a:t>összeg</a:t>
            </a:r>
            <a:r>
              <a:rPr lang="en-GB" dirty="0"/>
              <a:t> </a:t>
            </a:r>
            <a:r>
              <a:rPr lang="en-GB" dirty="0" err="1"/>
              <a:t>minimalizálása</a:t>
            </a:r>
            <a:endParaRPr lang="en-GB" dirty="0"/>
          </a:p>
          <a:p>
            <a:pPr lvl="1"/>
            <a:r>
              <a:rPr lang="en-GB" dirty="0" err="1" smtClean="0"/>
              <a:t>Alkalmazások</a:t>
            </a:r>
            <a:r>
              <a:rPr lang="en-GB" dirty="0"/>
              <a:t>, </a:t>
            </a:r>
            <a:r>
              <a:rPr lang="en-GB" dirty="0" err="1"/>
              <a:t>matematikatörténeti</a:t>
            </a:r>
            <a:r>
              <a:rPr lang="en-GB" dirty="0"/>
              <a:t> </a:t>
            </a:r>
            <a:r>
              <a:rPr lang="en-GB" dirty="0" err="1" smtClean="0"/>
              <a:t>vonatkozások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b="1" i="1" dirty="0" err="1" smtClean="0"/>
              <a:t>Segédanyag</a:t>
            </a:r>
            <a:r>
              <a:rPr lang="en-GB" b="1" i="1" dirty="0" smtClean="0"/>
              <a:t>: </a:t>
            </a:r>
            <a:r>
              <a:rPr lang="en-GB" i="1" dirty="0" err="1" smtClean="0"/>
              <a:t>Mozaik</a:t>
            </a:r>
            <a:r>
              <a:rPr lang="en-GB" i="1" dirty="0" smtClean="0"/>
              <a:t> </a:t>
            </a:r>
            <a:r>
              <a:rPr lang="en-GB" i="1" dirty="0" err="1" smtClean="0"/>
              <a:t>Kiadó</a:t>
            </a:r>
            <a:r>
              <a:rPr lang="en-GB" i="1" dirty="0" smtClean="0"/>
              <a:t> – </a:t>
            </a:r>
            <a:r>
              <a:rPr lang="en-GB" i="1" dirty="0" err="1" smtClean="0"/>
              <a:t>Matematika</a:t>
            </a:r>
            <a:r>
              <a:rPr lang="en-GB" i="1" dirty="0" smtClean="0"/>
              <a:t> </a:t>
            </a:r>
            <a:r>
              <a:rPr lang="en-GB" i="1" dirty="0" err="1" smtClean="0"/>
              <a:t>emelt</a:t>
            </a:r>
            <a:r>
              <a:rPr lang="en-GB" i="1" dirty="0" smtClean="0"/>
              <a:t> </a:t>
            </a:r>
            <a:r>
              <a:rPr lang="en-GB" i="1" dirty="0" err="1" smtClean="0"/>
              <a:t>szintű</a:t>
            </a:r>
            <a:r>
              <a:rPr lang="en-GB" i="1" dirty="0" smtClean="0"/>
              <a:t> </a:t>
            </a:r>
            <a:r>
              <a:rPr lang="en-GB" i="1" dirty="0" err="1" smtClean="0"/>
              <a:t>érettségi</a:t>
            </a:r>
            <a:r>
              <a:rPr lang="en-GB" i="1" dirty="0" smtClean="0"/>
              <a:t> </a:t>
            </a:r>
            <a:r>
              <a:rPr lang="en-GB" i="1" dirty="0" err="1" smtClean="0"/>
              <a:t>témakörök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0237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7F1DECA8-BECB-4A7B-8A0C-D172A99A7E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2533"/>
                <a:ext cx="10515600" cy="401803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3200" b="1" u="sng" dirty="0" smtClean="0"/>
                  <a:t>23</a:t>
                </a:r>
                <a:r>
                  <a:rPr lang="en-US" sz="3200" b="1" u="sng" dirty="0" smtClean="0"/>
                  <a:t>. </a:t>
                </a:r>
                <a:r>
                  <a:rPr lang="en-US" sz="3200" b="1" u="sng" dirty="0" err="1" smtClean="0"/>
                  <a:t>Tétel</a:t>
                </a:r>
                <a:endParaRPr lang="hu-HU" sz="3200" b="1" u="sng" dirty="0"/>
              </a:p>
              <a:p>
                <a:r>
                  <a:rPr lang="en-GB" dirty="0" err="1" smtClean="0"/>
                  <a:t>Vázlat</a:t>
                </a:r>
                <a:r>
                  <a:rPr lang="en-GB" dirty="0" smtClean="0"/>
                  <a:t> (</a:t>
                </a:r>
                <a:r>
                  <a:rPr lang="en-GB" dirty="0" err="1" smtClean="0"/>
                  <a:t>minta</a:t>
                </a:r>
                <a:r>
                  <a:rPr lang="en-GB" dirty="0" smtClean="0"/>
                  <a:t>):</a:t>
                </a:r>
              </a:p>
              <a:p>
                <a:pPr lvl="1"/>
                <a:r>
                  <a:rPr lang="en-GB" dirty="0" err="1"/>
                  <a:t>Kombinációk</a:t>
                </a:r>
                <a:r>
                  <a:rPr lang="en-GB" dirty="0"/>
                  <a:t> (</a:t>
                </a:r>
                <a:r>
                  <a:rPr lang="en-GB" dirty="0" err="1"/>
                  <a:t>ismétlés</a:t>
                </a:r>
                <a:r>
                  <a:rPr lang="en-GB" dirty="0"/>
                  <a:t> </a:t>
                </a:r>
                <a:r>
                  <a:rPr lang="en-GB" dirty="0" err="1"/>
                  <a:t>nélküli</a:t>
                </a:r>
                <a:r>
                  <a:rPr lang="en-GB" dirty="0"/>
                  <a:t>, </a:t>
                </a:r>
                <a:r>
                  <a:rPr lang="en-GB" dirty="0" err="1"/>
                  <a:t>ismétléses</a:t>
                </a:r>
                <a:r>
                  <a:rPr lang="en-GB" dirty="0"/>
                  <a:t>)</a:t>
                </a:r>
              </a:p>
              <a:p>
                <a:pPr lvl="1"/>
                <a:r>
                  <a:rPr lang="en-GB" dirty="0" err="1" smtClean="0"/>
                  <a:t>Binomiális</a:t>
                </a:r>
                <a:r>
                  <a:rPr lang="en-GB" dirty="0" smtClean="0"/>
                  <a:t> </a:t>
                </a:r>
                <a:r>
                  <a:rPr lang="en-GB" dirty="0" err="1"/>
                  <a:t>tétel</a:t>
                </a:r>
                <a:r>
                  <a:rPr lang="en-GB" dirty="0"/>
                  <a:t>, a Pascal-</a:t>
                </a:r>
                <a:r>
                  <a:rPr lang="en-GB" dirty="0" err="1"/>
                  <a:t>háromszög</a:t>
                </a:r>
                <a:endParaRPr lang="en-GB" dirty="0"/>
              </a:p>
              <a:p>
                <a:pPr lvl="1"/>
                <a:r>
                  <a:rPr lang="en-GB" dirty="0" err="1" smtClean="0"/>
                  <a:t>Események</a:t>
                </a:r>
                <a:r>
                  <a:rPr lang="en-GB" dirty="0"/>
                  <a:t>: elemi </a:t>
                </a:r>
                <a:r>
                  <a:rPr lang="en-GB" dirty="0" err="1"/>
                  <a:t>események</a:t>
                </a:r>
                <a:r>
                  <a:rPr lang="en-GB" dirty="0"/>
                  <a:t>, </a:t>
                </a:r>
                <a:r>
                  <a:rPr lang="en-GB" dirty="0" err="1"/>
                  <a:t>eseménytér</a:t>
                </a:r>
                <a:r>
                  <a:rPr lang="en-GB" dirty="0"/>
                  <a:t>, </a:t>
                </a:r>
                <a:r>
                  <a:rPr lang="en-GB" dirty="0" err="1"/>
                  <a:t>biztos</a:t>
                </a:r>
                <a:r>
                  <a:rPr lang="en-GB" dirty="0"/>
                  <a:t>, </a:t>
                </a:r>
                <a:r>
                  <a:rPr lang="en-GB" dirty="0" err="1"/>
                  <a:t>lehetetlen</a:t>
                </a:r>
                <a:r>
                  <a:rPr lang="en-GB" dirty="0"/>
                  <a:t> </a:t>
                </a:r>
                <a:r>
                  <a:rPr lang="en-GB" dirty="0" err="1"/>
                  <a:t>esemény</a:t>
                </a:r>
                <a:endParaRPr lang="en-GB" dirty="0"/>
              </a:p>
              <a:p>
                <a:pPr lvl="1"/>
                <a:r>
                  <a:rPr lang="en-GB" dirty="0" err="1" smtClean="0"/>
                  <a:t>Műveletek</a:t>
                </a:r>
                <a:r>
                  <a:rPr lang="en-GB" dirty="0" smtClean="0"/>
                  <a:t> </a:t>
                </a:r>
                <a:r>
                  <a:rPr lang="en-GB" dirty="0" err="1"/>
                  <a:t>eseményekkel</a:t>
                </a:r>
                <a:r>
                  <a:rPr lang="en-GB" dirty="0"/>
                  <a:t> (A + B, A </a:t>
                </a:r>
                <a:r>
                  <a:rPr lang="en-GB" dirty="0" smtClean="0"/>
                  <a:t>* </a:t>
                </a:r>
                <a:r>
                  <a:rPr lang="en-GB" dirty="0"/>
                  <a:t>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GB" dirty="0" smtClean="0"/>
                  <a:t>)</a:t>
                </a:r>
                <a:endParaRPr lang="en-GB" dirty="0"/>
              </a:p>
              <a:p>
                <a:pPr lvl="1"/>
                <a:r>
                  <a:rPr lang="en-GB" dirty="0" err="1" smtClean="0"/>
                  <a:t>Valószínűség</a:t>
                </a:r>
                <a:r>
                  <a:rPr lang="en-GB" dirty="0" smtClean="0"/>
                  <a:t> </a:t>
                </a:r>
                <a:r>
                  <a:rPr lang="en-GB" dirty="0" err="1"/>
                  <a:t>definíciója</a:t>
                </a:r>
                <a:r>
                  <a:rPr lang="en-GB" dirty="0"/>
                  <a:t>, </a:t>
                </a:r>
                <a:r>
                  <a:rPr lang="en-GB" dirty="0" err="1"/>
                  <a:t>mûveletek</a:t>
                </a:r>
                <a:r>
                  <a:rPr lang="en-GB" dirty="0"/>
                  <a:t> </a:t>
                </a:r>
                <a:r>
                  <a:rPr lang="en-GB" dirty="0" err="1" smtClean="0"/>
                  <a:t>valószínűsége</a:t>
                </a:r>
                <a:r>
                  <a:rPr lang="en-GB" dirty="0"/>
                  <a:t>, </a:t>
                </a:r>
                <a:r>
                  <a:rPr lang="en-GB" dirty="0" err="1"/>
                  <a:t>axiómák</a:t>
                </a:r>
                <a:endParaRPr lang="en-GB" dirty="0"/>
              </a:p>
              <a:p>
                <a:pPr lvl="1"/>
                <a:r>
                  <a:rPr lang="en-GB" dirty="0" err="1" smtClean="0"/>
                  <a:t>Hipergeometrikus</a:t>
                </a:r>
                <a:r>
                  <a:rPr lang="en-GB" dirty="0" smtClean="0"/>
                  <a:t> </a:t>
                </a:r>
                <a:r>
                  <a:rPr lang="en-GB" dirty="0" err="1"/>
                  <a:t>eloszlás</a:t>
                </a:r>
                <a:endParaRPr lang="en-GB" dirty="0"/>
              </a:p>
              <a:p>
                <a:pPr lvl="1"/>
                <a:r>
                  <a:rPr lang="en-GB" dirty="0" err="1" smtClean="0"/>
                  <a:t>Alkalmazások</a:t>
                </a:r>
                <a:r>
                  <a:rPr lang="en-GB" dirty="0"/>
                  <a:t>, </a:t>
                </a:r>
                <a:r>
                  <a:rPr lang="en-GB" dirty="0" err="1"/>
                  <a:t>matematikatörténeti</a:t>
                </a:r>
                <a:r>
                  <a:rPr lang="en-GB" dirty="0"/>
                  <a:t> </a:t>
                </a:r>
                <a:r>
                  <a:rPr lang="en-GB" dirty="0" err="1"/>
                  <a:t>vonatkozások</a:t>
                </a:r>
                <a:endParaRPr lang="en-GB" dirty="0" smtClean="0"/>
              </a:p>
              <a:p>
                <a:pPr marL="457200" lvl="1" indent="0">
                  <a:buNone/>
                </a:pPr>
                <a:endParaRPr lang="en-GB" b="1" i="1" dirty="0" smtClean="0"/>
              </a:p>
              <a:p>
                <a:pPr marL="457200" lvl="1" indent="0">
                  <a:buNone/>
                </a:pPr>
                <a:r>
                  <a:rPr lang="en-GB" b="1" i="1" dirty="0" err="1" smtClean="0"/>
                  <a:t>Segédanyag</a:t>
                </a:r>
                <a:r>
                  <a:rPr lang="en-GB" b="1" i="1" dirty="0" smtClean="0"/>
                  <a:t>: </a:t>
                </a:r>
                <a:r>
                  <a:rPr lang="en-GB" i="1" dirty="0" err="1" smtClean="0"/>
                  <a:t>Mozaik</a:t>
                </a:r>
                <a:r>
                  <a:rPr lang="en-GB" i="1" dirty="0" smtClean="0"/>
                  <a:t> </a:t>
                </a:r>
                <a:r>
                  <a:rPr lang="en-GB" i="1" dirty="0" err="1" smtClean="0"/>
                  <a:t>Kiadó</a:t>
                </a:r>
                <a:r>
                  <a:rPr lang="en-GB" i="1" dirty="0" smtClean="0"/>
                  <a:t> – </a:t>
                </a:r>
                <a:r>
                  <a:rPr lang="en-GB" i="1" dirty="0" err="1" smtClean="0"/>
                  <a:t>Matematika</a:t>
                </a:r>
                <a:r>
                  <a:rPr lang="en-GB" i="1" dirty="0" smtClean="0"/>
                  <a:t> </a:t>
                </a:r>
                <a:r>
                  <a:rPr lang="en-GB" i="1" dirty="0" err="1" smtClean="0"/>
                  <a:t>emelt</a:t>
                </a:r>
                <a:r>
                  <a:rPr lang="en-GB" i="1" dirty="0" smtClean="0"/>
                  <a:t> </a:t>
                </a:r>
                <a:r>
                  <a:rPr lang="en-GB" i="1" dirty="0" err="1" smtClean="0"/>
                  <a:t>szintű</a:t>
                </a:r>
                <a:r>
                  <a:rPr lang="en-GB" i="1" dirty="0" smtClean="0"/>
                  <a:t> </a:t>
                </a:r>
                <a:r>
                  <a:rPr lang="en-GB" i="1" dirty="0" err="1" smtClean="0"/>
                  <a:t>érettségi</a:t>
                </a:r>
                <a:r>
                  <a:rPr lang="en-GB" i="1" dirty="0" smtClean="0"/>
                  <a:t> </a:t>
                </a:r>
                <a:r>
                  <a:rPr lang="en-GB" i="1" dirty="0" err="1" smtClean="0"/>
                  <a:t>témakörök</a:t>
                </a:r>
                <a:endParaRPr lang="en-GB" i="1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7F1DECA8-BECB-4A7B-8A0C-D172A99A7E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2533"/>
                <a:ext cx="10515600" cy="4018036"/>
              </a:xfrm>
              <a:blipFill>
                <a:blip r:embed="rId2"/>
                <a:stretch>
                  <a:fillRect l="-1391" t="-39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96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8F8FD3-B87D-43CB-8008-AD2A164B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1DECA8-BECB-4A7B-8A0C-D172A99A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4387004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24. </a:t>
            </a:r>
            <a:r>
              <a:rPr lang="en-US" sz="3200" b="1" u="sng" dirty="0" err="1" smtClean="0"/>
              <a:t>Tétel</a:t>
            </a:r>
            <a:endParaRPr lang="hu-HU" sz="3200" b="1" u="sng" dirty="0"/>
          </a:p>
          <a:p>
            <a:r>
              <a:rPr lang="en-GB" dirty="0" err="1" smtClean="0"/>
              <a:t>Vázlat</a:t>
            </a:r>
            <a:r>
              <a:rPr lang="en-GB" dirty="0" smtClean="0"/>
              <a:t> (</a:t>
            </a:r>
            <a:r>
              <a:rPr lang="en-GB" dirty="0" err="1" smtClean="0"/>
              <a:t>minta</a:t>
            </a:r>
            <a:r>
              <a:rPr lang="en-GB" dirty="0" smtClean="0"/>
              <a:t>):</a:t>
            </a:r>
          </a:p>
          <a:p>
            <a:pPr lvl="1"/>
            <a:r>
              <a:rPr lang="en-GB" dirty="0" err="1"/>
              <a:t>Permutációk</a:t>
            </a:r>
            <a:endParaRPr lang="en-GB" dirty="0"/>
          </a:p>
          <a:p>
            <a:pPr lvl="1"/>
            <a:r>
              <a:rPr lang="en-GB" dirty="0" err="1" smtClean="0"/>
              <a:t>Variációk</a:t>
            </a: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valószínűség-számítás</a:t>
            </a:r>
            <a:r>
              <a:rPr lang="en-GB" dirty="0" smtClean="0"/>
              <a:t> </a:t>
            </a:r>
            <a:r>
              <a:rPr lang="en-GB" dirty="0" err="1"/>
              <a:t>alapjai</a:t>
            </a: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 err="1"/>
              <a:t>binomiális</a:t>
            </a:r>
            <a:r>
              <a:rPr lang="en-GB" dirty="0"/>
              <a:t> </a:t>
            </a:r>
            <a:r>
              <a:rPr lang="en-GB" dirty="0" err="1"/>
              <a:t>eloszlás</a:t>
            </a: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valószínűség</a:t>
            </a:r>
            <a:r>
              <a:rPr lang="en-GB" dirty="0" smtClean="0"/>
              <a:t> </a:t>
            </a:r>
            <a:r>
              <a:rPr lang="en-GB" dirty="0" err="1"/>
              <a:t>kiszámításának</a:t>
            </a:r>
            <a:r>
              <a:rPr lang="en-GB" dirty="0"/>
              <a:t> </a:t>
            </a:r>
            <a:r>
              <a:rPr lang="en-GB" dirty="0" err="1"/>
              <a:t>geometriai</a:t>
            </a:r>
            <a:r>
              <a:rPr lang="en-GB" dirty="0"/>
              <a:t> </a:t>
            </a:r>
            <a:r>
              <a:rPr lang="en-GB" dirty="0" err="1"/>
              <a:t>modellje</a:t>
            </a:r>
            <a:endParaRPr lang="en-GB" dirty="0"/>
          </a:p>
          <a:p>
            <a:pPr lvl="1"/>
            <a:r>
              <a:rPr lang="en-GB" dirty="0" err="1" smtClean="0"/>
              <a:t>Alkalmazások</a:t>
            </a:r>
            <a:r>
              <a:rPr lang="en-GB" dirty="0"/>
              <a:t>, </a:t>
            </a:r>
            <a:r>
              <a:rPr lang="en-GB" dirty="0" err="1"/>
              <a:t>matematikatörténeti</a:t>
            </a:r>
            <a:r>
              <a:rPr lang="en-GB" dirty="0"/>
              <a:t> </a:t>
            </a:r>
            <a:r>
              <a:rPr lang="en-GB" dirty="0" err="1" smtClean="0"/>
              <a:t>vonatkozások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b="1" i="1" dirty="0" err="1" smtClean="0"/>
              <a:t>Segédanyag</a:t>
            </a:r>
            <a:r>
              <a:rPr lang="en-GB" b="1" i="1" dirty="0" smtClean="0"/>
              <a:t>: </a:t>
            </a:r>
            <a:r>
              <a:rPr lang="en-GB" i="1" dirty="0" err="1" smtClean="0"/>
              <a:t>Mozaik</a:t>
            </a:r>
            <a:r>
              <a:rPr lang="en-GB" i="1" dirty="0" smtClean="0"/>
              <a:t> </a:t>
            </a:r>
            <a:r>
              <a:rPr lang="en-GB" i="1" dirty="0" err="1" smtClean="0"/>
              <a:t>Kiadó</a:t>
            </a:r>
            <a:r>
              <a:rPr lang="en-GB" i="1" dirty="0" smtClean="0"/>
              <a:t> – </a:t>
            </a:r>
            <a:r>
              <a:rPr lang="en-GB" i="1" dirty="0" err="1" smtClean="0"/>
              <a:t>Matematika</a:t>
            </a:r>
            <a:r>
              <a:rPr lang="en-GB" i="1" dirty="0" smtClean="0"/>
              <a:t> </a:t>
            </a:r>
            <a:r>
              <a:rPr lang="en-GB" i="1" dirty="0" err="1" smtClean="0"/>
              <a:t>emelt</a:t>
            </a:r>
            <a:r>
              <a:rPr lang="en-GB" i="1" dirty="0" smtClean="0"/>
              <a:t> </a:t>
            </a:r>
            <a:r>
              <a:rPr lang="en-GB" i="1" dirty="0" err="1" smtClean="0"/>
              <a:t>szintű</a:t>
            </a:r>
            <a:r>
              <a:rPr lang="en-GB" i="1" dirty="0" smtClean="0"/>
              <a:t> </a:t>
            </a:r>
            <a:r>
              <a:rPr lang="en-GB" i="1" dirty="0" err="1" smtClean="0"/>
              <a:t>érettségi</a:t>
            </a:r>
            <a:r>
              <a:rPr lang="en-GB" i="1" dirty="0" smtClean="0"/>
              <a:t> </a:t>
            </a:r>
            <a:r>
              <a:rPr lang="en-GB" i="1" dirty="0" err="1" smtClean="0"/>
              <a:t>témakörök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41374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242</Words>
  <Application>Microsoft Office PowerPoint</Application>
  <PresentationFormat>Szélesvásznú</PresentationFormat>
  <Paragraphs>47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Office-téma</vt:lpstr>
      <vt:lpstr>BME TTK Emelt Matematika Érettségifelkészítő 2022</vt:lpstr>
      <vt:lpstr>Szóbeli felelés</vt:lpstr>
      <vt:lpstr>Elméleti Bevezető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Kíra Diána Kovács</cp:lastModifiedBy>
  <cp:revision>50</cp:revision>
  <dcterms:created xsi:type="dcterms:W3CDTF">2022-02-15T15:05:16Z</dcterms:created>
  <dcterms:modified xsi:type="dcterms:W3CDTF">2022-04-01T20:13:24Z</dcterms:modified>
</cp:coreProperties>
</file>