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 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err="1"/>
              <a:t>Vajtai</a:t>
            </a:r>
            <a:r>
              <a:rPr lang="hu-HU" sz="2000" dirty="0"/>
              <a:t> Lili</a:t>
            </a:r>
          </a:p>
          <a:p>
            <a:r>
              <a:rPr lang="hu-HU" sz="2000" dirty="0"/>
              <a:t>BME Fizika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/>
              <a:t>VI. Alkalom</a:t>
            </a:r>
          </a:p>
          <a:p>
            <a:r>
              <a:rPr lang="hu-HU" sz="3200" i="1" dirty="0"/>
              <a:t>Hullámmozgás, Elektromágneses sugárzás, Fényhullám</a:t>
            </a:r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Fényhullám:</a:t>
            </a:r>
          </a:p>
          <a:p>
            <a:r>
              <a:rPr lang="hu-HU" dirty="0"/>
              <a:t>Elektromágneses hullám</a:t>
            </a:r>
          </a:p>
          <a:p>
            <a:r>
              <a:rPr lang="hu-HU" dirty="0"/>
              <a:t> </a:t>
            </a:r>
            <a:r>
              <a:rPr lang="hu-HU" i="1" dirty="0"/>
              <a:t>c = 3*10</a:t>
            </a:r>
            <a:r>
              <a:rPr lang="hu-HU" i="1" baseline="30000" dirty="0"/>
              <a:t>8</a:t>
            </a:r>
            <a:r>
              <a:rPr lang="hu-HU" dirty="0"/>
              <a:t> m/s vákuumban</a:t>
            </a:r>
          </a:p>
          <a:p>
            <a:r>
              <a:rPr lang="hu-HU" dirty="0"/>
              <a:t> </a:t>
            </a:r>
            <a:r>
              <a:rPr lang="el-GR" i="1" dirty="0"/>
              <a:t>λ</a:t>
            </a:r>
            <a:r>
              <a:rPr lang="hu-HU" i="1" dirty="0"/>
              <a:t> = </a:t>
            </a:r>
            <a:r>
              <a:rPr lang="hu-HU" dirty="0"/>
              <a:t>400 nm – 800 nm</a:t>
            </a:r>
          </a:p>
          <a:p>
            <a:r>
              <a:rPr lang="hu-HU" dirty="0"/>
              <a:t>Fehér fényben teljes látható spektrum</a:t>
            </a:r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16A52B-E9BA-4AD8-84D4-1E2A91D99131}"/>
                  </a:ext>
                </a:extLst>
              </p:cNvPr>
              <p:cNvSpPr txBox="1"/>
              <p:nvPr/>
            </p:nvSpPr>
            <p:spPr>
              <a:xfrm>
                <a:off x="9853774" y="1594479"/>
                <a:ext cx="16746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016A52B-E9BA-4AD8-84D4-1E2A91D991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3774" y="1594479"/>
                <a:ext cx="1674687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6981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 fényhullám hullámjelenségei:</a:t>
            </a:r>
          </a:p>
          <a:p>
            <a:r>
              <a:rPr lang="hu-HU" dirty="0"/>
              <a:t>Visszaverődés, törés (sebesség változik): azonos törvények, mint mechanikai hullámoknál</a:t>
            </a:r>
          </a:p>
          <a:p>
            <a:r>
              <a:rPr lang="hu-HU" dirty="0"/>
              <a:t>Interferencia, elhajlás: azonos, mint mechanika (általában nem koherens források = pillanatnyi interferencia), optikai rács (spektrum bontása, prizma (diszperzió), „fordítva bontanak”)</a:t>
            </a:r>
          </a:p>
          <a:p>
            <a:r>
              <a:rPr lang="hu-HU" dirty="0"/>
              <a:t>Polarizáció: csak transzverzális, általában a források polarizálatlant bocsátanak ki, </a:t>
            </a:r>
            <a:r>
              <a:rPr lang="hu-HU" dirty="0" err="1"/>
              <a:t>polárszűrő</a:t>
            </a:r>
            <a:r>
              <a:rPr lang="hu-HU"/>
              <a:t>, visszaverődés </a:t>
            </a:r>
            <a:r>
              <a:rPr lang="hu-HU" dirty="0"/>
              <a:t>(lineáris, cirkuláris polarizáció), optikai aktivitás (polarizációs sík forgatása)</a:t>
            </a:r>
          </a:p>
          <a:p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329111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Képletek összegzése:</a:t>
            </a:r>
          </a:p>
          <a:p>
            <a:pPr marL="0" indent="0">
              <a:buNone/>
            </a:pPr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DC88007-CB5B-448E-8FDF-F85F10621579}"/>
                  </a:ext>
                </a:extLst>
              </p:cNvPr>
              <p:cNvSpPr txBox="1"/>
              <p:nvPr/>
            </p:nvSpPr>
            <p:spPr>
              <a:xfrm>
                <a:off x="1901575" y="2027082"/>
                <a:ext cx="3400746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DC88007-CB5B-448E-8FDF-F85F10621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575" y="2027082"/>
                <a:ext cx="3400746" cy="6165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6BDCC7A3-83FF-45BC-BA9E-7712B8B7CA21}"/>
                  </a:ext>
                </a:extLst>
              </p:cNvPr>
              <p:cNvSpPr txBox="1"/>
              <p:nvPr/>
            </p:nvSpPr>
            <p:spPr>
              <a:xfrm>
                <a:off x="5424755" y="2048724"/>
                <a:ext cx="256939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6BDCC7A3-83FF-45BC-BA9E-7712B8B7C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4755" y="2048724"/>
                <a:ext cx="2569396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762A8429-E6FE-43B1-8E62-DA6FBC45C7F7}"/>
                  </a:ext>
                </a:extLst>
              </p:cNvPr>
              <p:cNvSpPr txBox="1"/>
              <p:nvPr/>
            </p:nvSpPr>
            <p:spPr>
              <a:xfrm>
                <a:off x="4140057" y="2055280"/>
                <a:ext cx="256939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762A8429-E6FE-43B1-8E62-DA6FBC45C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057" y="2055280"/>
                <a:ext cx="2569396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3780842-3D4B-44FF-8F39-0BD741756B8D}"/>
                  </a:ext>
                </a:extLst>
              </p:cNvPr>
              <p:cNvSpPr txBox="1"/>
              <p:nvPr/>
            </p:nvSpPr>
            <p:spPr>
              <a:xfrm>
                <a:off x="2767173" y="4881191"/>
                <a:ext cx="3328827" cy="655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3780842-3D4B-44FF-8F39-0BD741756B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173" y="4881191"/>
                <a:ext cx="3328827" cy="6556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C8F5D77A-FB70-40BD-9DA1-65ECB718CEF6}"/>
                  </a:ext>
                </a:extLst>
              </p:cNvPr>
              <p:cNvSpPr txBox="1"/>
              <p:nvPr/>
            </p:nvSpPr>
            <p:spPr>
              <a:xfrm>
                <a:off x="9535275" y="2812485"/>
                <a:ext cx="1818525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C8F5D77A-FB70-40BD-9DA1-65ECB718C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5275" y="2812485"/>
                <a:ext cx="1818525" cy="616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69351D3D-A785-45B1-90D4-08FEA090BEDB}"/>
                  </a:ext>
                </a:extLst>
              </p:cNvPr>
              <p:cNvSpPr txBox="1"/>
              <p:nvPr/>
            </p:nvSpPr>
            <p:spPr>
              <a:xfrm>
                <a:off x="9535274" y="3526322"/>
                <a:ext cx="181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69351D3D-A785-45B1-90D4-08FEA090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5274" y="3526322"/>
                <a:ext cx="181852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95A33F67-F1B2-4867-A1CC-8E49FE8D3269}"/>
                  </a:ext>
                </a:extLst>
              </p:cNvPr>
              <p:cNvSpPr txBox="1"/>
              <p:nvPr/>
            </p:nvSpPr>
            <p:spPr>
              <a:xfrm>
                <a:off x="738026" y="3138631"/>
                <a:ext cx="2178121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95A33F67-F1B2-4867-A1CC-8E49FE8D3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26" y="3138631"/>
                <a:ext cx="2178121" cy="616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2EE17019-1061-4802-A321-28653520D410}"/>
                  </a:ext>
                </a:extLst>
              </p:cNvPr>
              <p:cNvSpPr txBox="1"/>
              <p:nvPr/>
            </p:nvSpPr>
            <p:spPr>
              <a:xfrm>
                <a:off x="2384460" y="3133639"/>
                <a:ext cx="2178121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2EE17019-1061-4802-A321-28653520D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460" y="3133639"/>
                <a:ext cx="2178121" cy="6165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C945ADD0-C69D-4F57-BEAF-094077353767}"/>
                  </a:ext>
                </a:extLst>
              </p:cNvPr>
              <p:cNvSpPr txBox="1"/>
              <p:nvPr/>
            </p:nvSpPr>
            <p:spPr>
              <a:xfrm>
                <a:off x="9324653" y="4733286"/>
                <a:ext cx="2239766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C945ADD0-C69D-4F57-BEAF-094077353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4653" y="4733286"/>
                <a:ext cx="2239766" cy="6646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zövegdoboz 12">
            <a:extLst>
              <a:ext uri="{FF2B5EF4-FFF2-40B4-BE49-F238E27FC236}">
                <a16:creationId xmlns:a16="http://schemas.microsoft.com/office/drawing/2014/main" id="{2434643C-AB24-47C2-AA97-710C11C74ACF}"/>
              </a:ext>
            </a:extLst>
          </p:cNvPr>
          <p:cNvSpPr txBox="1"/>
          <p:nvPr/>
        </p:nvSpPr>
        <p:spPr>
          <a:xfrm>
            <a:off x="838200" y="2170456"/>
            <a:ext cx="212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Általános képletek: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A4171F98-89A1-44B9-AE64-AB45BDF58921}"/>
              </a:ext>
            </a:extLst>
          </p:cNvPr>
          <p:cNvSpPr txBox="1"/>
          <p:nvPr/>
        </p:nvSpPr>
        <p:spPr>
          <a:xfrm>
            <a:off x="6256103" y="2939378"/>
            <a:ext cx="2565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Interferencia: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E4E51269-BB87-484B-AB69-CECB5C63B00C}"/>
              </a:ext>
            </a:extLst>
          </p:cNvPr>
          <p:cNvSpPr txBox="1"/>
          <p:nvPr/>
        </p:nvSpPr>
        <p:spPr>
          <a:xfrm>
            <a:off x="6709453" y="4880923"/>
            <a:ext cx="311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Rezgőkör sajátkörfrekvenciája: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4304947D-661F-4CB9-9746-7863C1B7AE42}"/>
              </a:ext>
            </a:extLst>
          </p:cNvPr>
          <p:cNvSpPr txBox="1"/>
          <p:nvPr/>
        </p:nvSpPr>
        <p:spPr>
          <a:xfrm>
            <a:off x="838200" y="4491270"/>
            <a:ext cx="3092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/>
              <a:t>Snellius</a:t>
            </a:r>
            <a:r>
              <a:rPr lang="hu-HU" dirty="0"/>
              <a:t> – Descartes-törvény: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D93B30F1-F561-450E-B48A-C33446E231D5}"/>
              </a:ext>
            </a:extLst>
          </p:cNvPr>
          <p:cNvSpPr txBox="1"/>
          <p:nvPr/>
        </p:nvSpPr>
        <p:spPr>
          <a:xfrm>
            <a:off x="8163673" y="2936076"/>
            <a:ext cx="2565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gyengítés: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E50A29D1-14FD-4299-AE99-AB3AD9C7F9FA}"/>
              </a:ext>
            </a:extLst>
          </p:cNvPr>
          <p:cNvSpPr txBox="1"/>
          <p:nvPr/>
        </p:nvSpPr>
        <p:spPr>
          <a:xfrm>
            <a:off x="8163674" y="3521776"/>
            <a:ext cx="2565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erősítés: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A409F7C4-C3FC-4555-BF0E-4EA4425D7F24}"/>
              </a:ext>
            </a:extLst>
          </p:cNvPr>
          <p:cNvSpPr txBox="1"/>
          <p:nvPr/>
        </p:nvSpPr>
        <p:spPr>
          <a:xfrm>
            <a:off x="838200" y="2778970"/>
            <a:ext cx="2565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Állóhullámok:</a:t>
            </a:r>
          </a:p>
        </p:txBody>
      </p:sp>
    </p:spTree>
    <p:extLst>
      <p:ext uri="{BB962C8B-B14F-4D97-AF65-F5344CB8AC3E}">
        <p14:creationId xmlns:p14="http://schemas.microsoft.com/office/powerpoint/2010/main" val="356194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Alapfogalmak:</a:t>
            </a:r>
          </a:p>
          <a:p>
            <a:r>
              <a:rPr lang="hu-HU" dirty="0"/>
              <a:t>Definíció, transzverzális/longitudinális hullám</a:t>
            </a:r>
          </a:p>
          <a:p>
            <a:r>
              <a:rPr lang="hu-HU" dirty="0"/>
              <a:t>Hullámhossz, hullámszám</a:t>
            </a:r>
          </a:p>
          <a:p>
            <a:r>
              <a:rPr lang="hu-HU" b="0" dirty="0"/>
              <a:t>Periódusidő, frekvencia (forrás jellemzője)</a:t>
            </a:r>
          </a:p>
          <a:p>
            <a:r>
              <a:rPr lang="hu-HU" dirty="0"/>
              <a:t>Terjedési sebesség (közeg jellemzője)</a:t>
            </a:r>
          </a:p>
          <a:p>
            <a:r>
              <a:rPr lang="hu-HU" b="0" dirty="0"/>
              <a:t>Harmonikus hullámok</a:t>
            </a:r>
          </a:p>
          <a:p>
            <a:endParaRPr lang="hu-HU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ED699DB-9005-4DFC-82C5-BBE9CA9C1664}"/>
                  </a:ext>
                </a:extLst>
              </p:cNvPr>
              <p:cNvSpPr txBox="1"/>
              <p:nvPr/>
            </p:nvSpPr>
            <p:spPr>
              <a:xfrm>
                <a:off x="6760397" y="3429000"/>
                <a:ext cx="3400746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ED699DB-9005-4DFC-82C5-BBE9CA9C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397" y="3429000"/>
                <a:ext cx="3400746" cy="6165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5B3B2C27-BDDA-4E24-8D8D-26533ECA3E4F}"/>
                  </a:ext>
                </a:extLst>
              </p:cNvPr>
              <p:cNvSpPr txBox="1"/>
              <p:nvPr/>
            </p:nvSpPr>
            <p:spPr>
              <a:xfrm>
                <a:off x="6678202" y="2280863"/>
                <a:ext cx="256939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5B3B2C27-BDDA-4E24-8D8D-26533ECA3E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202" y="2280863"/>
                <a:ext cx="2569396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770196C-3376-414C-B5D7-26BCC5549D9E}"/>
                  </a:ext>
                </a:extLst>
              </p:cNvPr>
              <p:cNvSpPr txBox="1"/>
              <p:nvPr/>
            </p:nvSpPr>
            <p:spPr>
              <a:xfrm>
                <a:off x="7962900" y="2280863"/>
                <a:ext cx="2569396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770196C-3376-414C-B5D7-26BCC5549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0" y="2280863"/>
                <a:ext cx="2569396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Hullámjelenségek:</a:t>
            </a:r>
          </a:p>
          <a:p>
            <a:r>
              <a:rPr lang="hu-HU" dirty="0"/>
              <a:t>Hullámterjedés (1D/2D/3D hullámok, hullámfrontalakok)</a:t>
            </a:r>
            <a:endParaRPr lang="hu-HU" b="0" dirty="0"/>
          </a:p>
          <a:p>
            <a:r>
              <a:rPr lang="hu-HU" dirty="0"/>
              <a:t>Visszaverődés (rögzített/szabad vég, visszaverődési törvény (szög, sík))</a:t>
            </a:r>
            <a:endParaRPr lang="hu-HU" b="0" dirty="0"/>
          </a:p>
          <a:p>
            <a:r>
              <a:rPr lang="hu-HU" dirty="0"/>
              <a:t>Törés (sebesség változik, törési törvény (szög, sík, merőleges))</a:t>
            </a:r>
          </a:p>
          <a:p>
            <a:r>
              <a:rPr lang="hu-HU" dirty="0" err="1"/>
              <a:t>Snellius</a:t>
            </a:r>
            <a:r>
              <a:rPr lang="hu-HU" dirty="0"/>
              <a:t>-Descartes-törvény, törésmutató (relatív, abszolút &gt; 1 vákuumra vonatkoztatva)</a:t>
            </a:r>
          </a:p>
          <a:p>
            <a:r>
              <a:rPr lang="hu-HU" dirty="0"/>
              <a:t>Teljes visszaverődés („sűrűbb”/„ritkább” közeg)</a:t>
            </a:r>
          </a:p>
          <a:p>
            <a:pPr marL="0" indent="0">
              <a:buNone/>
            </a:pPr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CB399FB-F7B6-4039-8D24-4770ED743325}"/>
                  </a:ext>
                </a:extLst>
              </p:cNvPr>
              <p:cNvSpPr txBox="1"/>
              <p:nvPr/>
            </p:nvSpPr>
            <p:spPr>
              <a:xfrm>
                <a:off x="7881135" y="3905627"/>
                <a:ext cx="3328827" cy="6556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hu-HU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hu-HU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hu-HU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hu-HU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𝑐𝑜𝑛𝑠𝑡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4CB399FB-F7B6-4039-8D24-4770ED743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1135" y="3905627"/>
                <a:ext cx="3328827" cy="655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95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Hullámjelenségek 2:</a:t>
            </a:r>
          </a:p>
          <a:p>
            <a:r>
              <a:rPr lang="hu-HU" b="0" dirty="0"/>
              <a:t>Interferencia (gyengítés, erősítés, hiperbolák, koherencia)</a:t>
            </a:r>
          </a:p>
          <a:p>
            <a:r>
              <a:rPr lang="hu-HU" dirty="0"/>
              <a:t>Á</a:t>
            </a:r>
            <a:r>
              <a:rPr lang="hu-HU" b="0" dirty="0"/>
              <a:t>llóhullámok (szabad/rögzített vég, </a:t>
            </a:r>
            <a:r>
              <a:rPr lang="hu-HU" b="0" i="1" dirty="0"/>
              <a:t>f</a:t>
            </a:r>
            <a:r>
              <a:rPr lang="hu-HU" b="0" dirty="0"/>
              <a:t>, </a:t>
            </a:r>
            <a:r>
              <a:rPr lang="hu-HU" b="0" i="1" dirty="0"/>
              <a:t>A</a:t>
            </a:r>
            <a:r>
              <a:rPr lang="hu-HU" b="0" dirty="0"/>
              <a:t> azonos)</a:t>
            </a:r>
          </a:p>
          <a:p>
            <a:r>
              <a:rPr lang="hu-HU" dirty="0"/>
              <a:t>Elhajlás (Huygens-elv (burkoló), Huygens-</a:t>
            </a:r>
            <a:r>
              <a:rPr lang="hu-HU" dirty="0" err="1"/>
              <a:t>Fresnel</a:t>
            </a:r>
            <a:r>
              <a:rPr lang="hu-HU" dirty="0"/>
              <a:t>-elv (interferencia), rés méret esetek)</a:t>
            </a:r>
            <a:endParaRPr lang="hu-HU" b="0" dirty="0"/>
          </a:p>
          <a:p>
            <a:r>
              <a:rPr lang="hu-HU" b="0" dirty="0"/>
              <a:t>Polarizáció</a:t>
            </a:r>
          </a:p>
          <a:p>
            <a:pPr marL="0" indent="0">
              <a:buNone/>
            </a:pPr>
            <a:endParaRPr lang="hu-HU" b="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FCD1C9B-4C45-4FC3-92A6-8E728A294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485" y="4129870"/>
            <a:ext cx="3401603" cy="1689284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5E51F0AA-3576-4428-A58D-BF9928613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04" y="4129870"/>
            <a:ext cx="4085496" cy="168928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93249CBC-E377-4A0F-999A-61B84D4AB6CB}"/>
                  </a:ext>
                </a:extLst>
              </p:cNvPr>
              <p:cNvSpPr txBox="1"/>
              <p:nvPr/>
            </p:nvSpPr>
            <p:spPr>
              <a:xfrm>
                <a:off x="4115225" y="3300289"/>
                <a:ext cx="2178121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93249CBC-E377-4A0F-999A-61B84D4AB6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225" y="3300289"/>
                <a:ext cx="217812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99B3D92D-7799-42A2-AC41-ACFDFD143160}"/>
                  </a:ext>
                </a:extLst>
              </p:cNvPr>
              <p:cNvSpPr txBox="1"/>
              <p:nvPr/>
            </p:nvSpPr>
            <p:spPr>
              <a:xfrm>
                <a:off x="8221991" y="3300289"/>
                <a:ext cx="2178121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−1)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99B3D92D-7799-42A2-AC41-ACFDFD143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991" y="3300289"/>
                <a:ext cx="2178121" cy="6165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68F7BC73-1C22-4022-AE44-EA39FCA91AE4}"/>
                  </a:ext>
                </a:extLst>
              </p:cNvPr>
              <p:cNvSpPr txBox="1"/>
              <p:nvPr/>
            </p:nvSpPr>
            <p:spPr>
              <a:xfrm>
                <a:off x="9535275" y="1302421"/>
                <a:ext cx="1818525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68F7BC73-1C22-4022-AE44-EA39FCA91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5275" y="1302421"/>
                <a:ext cx="1818525" cy="6165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0A609D49-780D-4CBD-99DE-2F485456C42B}"/>
                  </a:ext>
                </a:extLst>
              </p:cNvPr>
              <p:cNvSpPr txBox="1"/>
              <p:nvPr/>
            </p:nvSpPr>
            <p:spPr>
              <a:xfrm>
                <a:off x="10488008" y="1947336"/>
                <a:ext cx="18185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hu-HU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0A609D49-780D-4CBD-99DE-2F485456C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8008" y="1947336"/>
                <a:ext cx="181852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zövegdoboz 11">
            <a:extLst>
              <a:ext uri="{FF2B5EF4-FFF2-40B4-BE49-F238E27FC236}">
                <a16:creationId xmlns:a16="http://schemas.microsoft.com/office/drawing/2014/main" id="{62FB8DD6-0E27-4C6C-A68F-3507F529737A}"/>
              </a:ext>
            </a:extLst>
          </p:cNvPr>
          <p:cNvSpPr txBox="1"/>
          <p:nvPr/>
        </p:nvSpPr>
        <p:spPr>
          <a:xfrm>
            <a:off x="9808533" y="1941574"/>
            <a:ext cx="1064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Erősítés: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0210EFD-7396-4DBF-AC10-8222B44E41F4}"/>
              </a:ext>
            </a:extLst>
          </p:cNvPr>
          <p:cNvSpPr txBox="1"/>
          <p:nvPr/>
        </p:nvSpPr>
        <p:spPr>
          <a:xfrm>
            <a:off x="8403736" y="1471471"/>
            <a:ext cx="1404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Gyengítés:</a:t>
            </a:r>
          </a:p>
        </p:txBody>
      </p:sp>
    </p:spTree>
    <p:extLst>
      <p:ext uri="{BB962C8B-B14F-4D97-AF65-F5344CB8AC3E}">
        <p14:creationId xmlns:p14="http://schemas.microsoft.com/office/powerpoint/2010/main" val="174737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Hanghullámok:</a:t>
            </a:r>
          </a:p>
          <a:p>
            <a:r>
              <a:rPr lang="hu-HU" dirty="0"/>
              <a:t>Igazolás: hullámjelenségek (l</a:t>
            </a:r>
            <a:r>
              <a:rPr lang="hu-HU" b="0" dirty="0"/>
              <a:t>ongitudinális)</a:t>
            </a:r>
            <a:endParaRPr lang="hu-HU" dirty="0"/>
          </a:p>
          <a:p>
            <a:r>
              <a:rPr lang="hu-HU" dirty="0"/>
              <a:t>F</a:t>
            </a:r>
            <a:r>
              <a:rPr lang="hu-HU" b="0" dirty="0"/>
              <a:t>orrás: rezgő test; közeg kell a terjedéshez</a:t>
            </a:r>
          </a:p>
          <a:p>
            <a:r>
              <a:rPr lang="hu-HU" dirty="0"/>
              <a:t>Hangerősség: </a:t>
            </a:r>
            <a:r>
              <a:rPr lang="hu-HU" i="1" dirty="0"/>
              <a:t>I</a:t>
            </a:r>
            <a:r>
              <a:rPr lang="hu-HU" dirty="0"/>
              <a:t>, W/m</a:t>
            </a:r>
            <a:r>
              <a:rPr lang="hu-HU" baseline="30000" dirty="0"/>
              <a:t>2 </a:t>
            </a:r>
            <a:r>
              <a:rPr lang="hu-HU" dirty="0"/>
              <a:t>= J/(s m</a:t>
            </a:r>
            <a:r>
              <a:rPr lang="hu-HU" baseline="30000" dirty="0"/>
              <a:t>2</a:t>
            </a:r>
            <a:r>
              <a:rPr lang="hu-HU" dirty="0"/>
              <a:t>) (merőleges felületre)</a:t>
            </a:r>
            <a:r>
              <a:rPr lang="hu-HU" baseline="30000" dirty="0"/>
              <a:t> </a:t>
            </a:r>
            <a:r>
              <a:rPr lang="hu-HU" dirty="0"/>
              <a:t>, távolságfüggés, kapcsolat az amplitúdóval</a:t>
            </a:r>
          </a:p>
          <a:p>
            <a:r>
              <a:rPr lang="hu-HU" b="0" dirty="0"/>
              <a:t>H</a:t>
            </a:r>
            <a:r>
              <a:rPr lang="hu-HU" dirty="0"/>
              <a:t>angmagasság = rezgésszám: abszolút (</a:t>
            </a:r>
            <a:r>
              <a:rPr lang="hu-HU" i="1" dirty="0"/>
              <a:t>f</a:t>
            </a:r>
            <a:r>
              <a:rPr lang="hu-HU" dirty="0"/>
              <a:t>), relatív = hangköz (</a:t>
            </a:r>
            <a:r>
              <a:rPr lang="hu-HU" i="1" dirty="0"/>
              <a:t>f</a:t>
            </a:r>
            <a:r>
              <a:rPr lang="hu-HU" i="1" baseline="-25000" dirty="0"/>
              <a:t>1</a:t>
            </a:r>
            <a:r>
              <a:rPr lang="hu-HU" i="1" dirty="0"/>
              <a:t>/f</a:t>
            </a:r>
            <a:r>
              <a:rPr lang="hu-HU" i="1" baseline="-25000" dirty="0"/>
              <a:t>2</a:t>
            </a:r>
            <a:r>
              <a:rPr lang="hu-HU" dirty="0"/>
              <a:t>);</a:t>
            </a:r>
            <a:br>
              <a:rPr lang="hu-HU" dirty="0"/>
            </a:br>
            <a:r>
              <a:rPr lang="hu-HU" dirty="0"/>
              <a:t>2:1 = oktáv</a:t>
            </a:r>
          </a:p>
          <a:p>
            <a:r>
              <a:rPr lang="hu-HU" b="0" dirty="0"/>
              <a:t>Infrahang &lt; 20 Hz</a:t>
            </a:r>
            <a:r>
              <a:rPr lang="hu-HU" dirty="0"/>
              <a:t>, ultrahang &gt; 16000 Hz (nem érzékeljük)</a:t>
            </a:r>
          </a:p>
        </p:txBody>
      </p:sp>
    </p:spTree>
    <p:extLst>
      <p:ext uri="{BB962C8B-B14F-4D97-AF65-F5344CB8AC3E}">
        <p14:creationId xmlns:p14="http://schemas.microsoft.com/office/powerpoint/2010/main" val="185161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Hanghullámok 2:</a:t>
            </a:r>
          </a:p>
          <a:p>
            <a:r>
              <a:rPr lang="hu-HU" b="0" dirty="0"/>
              <a:t>Hangszín: alaphang + felharmonikusok (amplitúdó, frekvencia, fázis)</a:t>
            </a:r>
          </a:p>
          <a:p>
            <a:r>
              <a:rPr lang="hu-HU" dirty="0"/>
              <a:t>Hangsebesség (közegfüggő, fényénél sokkal kisebb)</a:t>
            </a:r>
          </a:p>
          <a:p>
            <a:r>
              <a:rPr lang="hu-HU" b="0" dirty="0"/>
              <a:t>Doppler-effektus: mozgó megfigyelő/forrás miatt más frekvencia; közeledéskor magasabb, távolodáskor mélyebb, minden hullámnál megfigyelhető</a:t>
            </a:r>
          </a:p>
          <a:p>
            <a:r>
              <a:rPr lang="hu-HU" dirty="0"/>
              <a:t>Mozgó forrás: más frekvenciájú kibocsátott hang, mozgó megfigyelő: más frekvencia észlelése (a kettő együtt is elképzelhető)</a:t>
            </a:r>
          </a:p>
          <a:p>
            <a:r>
              <a:rPr lang="hu-HU" dirty="0"/>
              <a:t>Hangsebesség feletti mozgás: hangrobbanás, kúppaláston hullámfrontok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1B5B8D4-0232-4E6C-9741-20288A589FF9}"/>
                  </a:ext>
                </a:extLst>
              </p:cNvPr>
              <p:cNvSpPr txBox="1"/>
              <p:nvPr/>
            </p:nvSpPr>
            <p:spPr>
              <a:xfrm>
                <a:off x="9679113" y="2426686"/>
                <a:ext cx="16746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1B5B8D4-0232-4E6C-9741-20288A589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113" y="2426686"/>
                <a:ext cx="1674687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54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Elektromágneses hullám létrehozása:</a:t>
            </a:r>
          </a:p>
          <a:p>
            <a:r>
              <a:rPr lang="hu-HU" dirty="0"/>
              <a:t>LC kör (elektromos rezgőkör), energia elektromos és mágneses térben, mechanikai analógia</a:t>
            </a:r>
          </a:p>
          <a:p>
            <a:r>
              <a:rPr lang="hu-HU" b="0" dirty="0"/>
              <a:t>Energiaveszteség (ellenállás, szórt tér), csatolás (rezonancia)</a:t>
            </a:r>
          </a:p>
          <a:p>
            <a:r>
              <a:rPr lang="hu-HU" dirty="0"/>
              <a:t>Elektromos és mágneses tér változása egymást keltik (örvények): hullám (transzverzális, vákuumban </a:t>
            </a:r>
            <a:r>
              <a:rPr lang="hu-HU" i="1" dirty="0"/>
              <a:t>c</a:t>
            </a:r>
            <a:r>
              <a:rPr lang="hu-HU" dirty="0"/>
              <a:t>, a fény is az, kísérletek)</a:t>
            </a:r>
            <a:endParaRPr lang="hu-HU" b="0" dirty="0"/>
          </a:p>
          <a:p>
            <a:endParaRPr lang="hu-H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31E5CAE-A48C-40FA-81C0-F8BC35CA29DC}"/>
                  </a:ext>
                </a:extLst>
              </p:cNvPr>
              <p:cNvSpPr txBox="1"/>
              <p:nvPr/>
            </p:nvSpPr>
            <p:spPr>
              <a:xfrm>
                <a:off x="9771580" y="1367164"/>
                <a:ext cx="2239766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hu-HU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i="1">
                                  <a:latin typeface="Cambria Math" panose="02040503050406030204" pitchFamily="18" charset="0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831E5CAE-A48C-40FA-81C0-F8BC35CA2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580" y="1367164"/>
                <a:ext cx="2239766" cy="6646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Kép 5">
            <a:extLst>
              <a:ext uri="{FF2B5EF4-FFF2-40B4-BE49-F238E27FC236}">
                <a16:creationId xmlns:a16="http://schemas.microsoft.com/office/drawing/2014/main" id="{05FB733C-4759-437F-95A5-54EFD892FC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27" y="4243263"/>
            <a:ext cx="3048000" cy="1720850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id="{9707EDDF-BA11-4209-A3C7-FD71FBA4C1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344" y="4243105"/>
            <a:ext cx="4843409" cy="172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5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Elektromágneses hullám hullámjelenségei:</a:t>
            </a:r>
          </a:p>
          <a:p>
            <a:r>
              <a:rPr lang="hu-HU" dirty="0"/>
              <a:t>Egyenes terjedés, p</a:t>
            </a:r>
            <a:r>
              <a:rPr lang="hu-HU" b="0" dirty="0"/>
              <a:t>olarizáció (izzólámpa)</a:t>
            </a:r>
          </a:p>
          <a:p>
            <a:r>
              <a:rPr lang="hu-HU" dirty="0"/>
              <a:t>Visszaverődés, törés (vezető visszaveri, szigetelő átengedi, benne törik, hullámhosszváltozás)</a:t>
            </a:r>
          </a:p>
          <a:p>
            <a:r>
              <a:rPr lang="hu-HU" b="0" dirty="0"/>
              <a:t>Állóhullám (visszaverődés, izzó periodikusan gyullad)</a:t>
            </a:r>
          </a:p>
          <a:p>
            <a:r>
              <a:rPr lang="hu-HU" dirty="0"/>
              <a:t>Elektromágneses hullám: merőlegesen polarizált </a:t>
            </a:r>
            <a:r>
              <a:rPr lang="hu-HU" i="1" dirty="0"/>
              <a:t>E</a:t>
            </a:r>
            <a:r>
              <a:rPr lang="hu-HU" dirty="0"/>
              <a:t>, </a:t>
            </a:r>
            <a:r>
              <a:rPr lang="hu-HU" i="1" dirty="0"/>
              <a:t>B</a:t>
            </a:r>
            <a:r>
              <a:rPr lang="hu-HU" dirty="0"/>
              <a:t> hullámok, azonos fázis</a:t>
            </a:r>
          </a:p>
          <a:p>
            <a:r>
              <a:rPr lang="hu-HU" b="0" dirty="0"/>
              <a:t>Vevőben </a:t>
            </a:r>
            <a:r>
              <a:rPr lang="hu-HU" b="0" i="1" dirty="0"/>
              <a:t>E</a:t>
            </a:r>
            <a:r>
              <a:rPr lang="hu-HU" b="0" dirty="0"/>
              <a:t> hoz létre áramot (a síkjába fordítva van jel)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7FF023F-2848-4515-A361-54D4F020E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073" y="4239516"/>
            <a:ext cx="30480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28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38FAD6-74EE-42B1-A45A-429090C7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Elektromágneses spektrum:</a:t>
            </a:r>
          </a:p>
          <a:p>
            <a:r>
              <a:rPr lang="hu-HU" b="0" dirty="0"/>
              <a:t>Frekvencia szerinti osztályzás (nincs éles határ, a</a:t>
            </a:r>
            <a:r>
              <a:rPr lang="hu-HU" dirty="0"/>
              <a:t>zonos felépítés, </a:t>
            </a:r>
            <a:r>
              <a:rPr lang="hu-HU" i="1" dirty="0"/>
              <a:t>c</a:t>
            </a:r>
            <a:r>
              <a:rPr lang="hu-HU" dirty="0"/>
              <a:t>)</a:t>
            </a:r>
          </a:p>
          <a:p>
            <a:r>
              <a:rPr lang="hu-HU" b="0" dirty="0"/>
              <a:t>Rádióhullám (kis frekvencia, csillagászat, távközlés)</a:t>
            </a:r>
          </a:p>
          <a:p>
            <a:r>
              <a:rPr lang="hu-HU" dirty="0"/>
              <a:t>Mikrohullám (mikró, gyógyászat, radar)</a:t>
            </a:r>
          </a:p>
          <a:p>
            <a:r>
              <a:rPr lang="hu-HU" b="0" dirty="0"/>
              <a:t>Infravörös (melegítés)</a:t>
            </a:r>
          </a:p>
          <a:p>
            <a:r>
              <a:rPr lang="hu-HU" dirty="0"/>
              <a:t>Látható </a:t>
            </a:r>
          </a:p>
          <a:p>
            <a:r>
              <a:rPr lang="hu-HU" b="0" dirty="0"/>
              <a:t>Ultraviola (UV,</a:t>
            </a:r>
            <a:r>
              <a:rPr lang="hu-HU" dirty="0"/>
              <a:t> bőrrák)</a:t>
            </a:r>
          </a:p>
          <a:p>
            <a:r>
              <a:rPr lang="hu-HU" b="0" dirty="0"/>
              <a:t>Röntgen (nagy áthatolóképesség, roncsolás, diagnosztika)</a:t>
            </a:r>
          </a:p>
          <a:p>
            <a:r>
              <a:rPr lang="hu-HU" dirty="0"/>
              <a:t>G</a:t>
            </a:r>
            <a:r>
              <a:rPr lang="hu-HU" b="0" dirty="0"/>
              <a:t>amma (nagy frekvencia, roncsolás, magfolyamatok, sugárterápia)</a:t>
            </a:r>
          </a:p>
        </p:txBody>
      </p:sp>
    </p:spTree>
    <p:extLst>
      <p:ext uri="{BB962C8B-B14F-4D97-AF65-F5344CB8AC3E}">
        <p14:creationId xmlns:p14="http://schemas.microsoft.com/office/powerpoint/2010/main" val="3767605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11639</TotalTime>
  <Words>723</Words>
  <Application>Microsoft Office PowerPoint</Application>
  <PresentationFormat>Szélesvásznú</PresentationFormat>
  <Paragraphs>104</Paragraphs>
  <Slides>12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Office-téma</vt:lpstr>
      <vt:lpstr>BME TTK Emelt Fizika Érettségi felkészítő 2022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vliliomszal@gmail.com</cp:lastModifiedBy>
  <cp:revision>57</cp:revision>
  <dcterms:created xsi:type="dcterms:W3CDTF">2022-02-15T15:05:16Z</dcterms:created>
  <dcterms:modified xsi:type="dcterms:W3CDTF">2022-03-23T22:13:58Z</dcterms:modified>
</cp:coreProperties>
</file>