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62" r:id="rId5"/>
    <p:sldId id="259" r:id="rId6"/>
    <p:sldId id="263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08" autoAdjust="0"/>
    <p:restoredTop sz="94660"/>
  </p:normalViewPr>
  <p:slideViewPr>
    <p:cSldViewPr snapToGrid="0">
      <p:cViewPr>
        <p:scale>
          <a:sx n="60" d="100"/>
          <a:sy n="60" d="100"/>
        </p:scale>
        <p:origin x="-182" y="8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7C1AAE07-9DBF-487D-997A-BB4955CEC9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0BB7026-E210-4EC9-B453-3FCD987ADB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5FE26-4A5C-4B18-AA0F-5F7F25487396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D2AE4CC-B076-4191-80BE-8E7AF04081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1548AC4-23E6-4C5E-88CA-B01814EBE3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51E37-3E37-4964-9582-1616CB1DE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084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23/02/2022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3833233" y="6121372"/>
            <a:ext cx="45255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Matematika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load-oktatas.educatio.hu/erettsegi/nyilvanos_anyagok_2022tavasz/matem_emelt_szob_tajekoztato_vizsgazoknak_2022maj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load-oktatas.educatio.hu/erettsegi/nyilvanos_anyagok_2022tavasz/matem_emelt_szob_mintatetelek_2022maj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chemeClr val="accent2"/>
                </a:solidFill>
              </a:rPr>
              <a:t>Emelt Matematika</a:t>
            </a:r>
            <a:r>
              <a:rPr lang="hu-HU" dirty="0">
                <a:solidFill>
                  <a:srgbClr val="0070C0"/>
                </a:solidFill>
              </a:rPr>
              <a:t/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/>
              <a:t>Érettségifelkészítő 2022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/>
              <a:t>Kovács Kíra Diána</a:t>
            </a:r>
          </a:p>
          <a:p>
            <a:r>
              <a:rPr lang="hu-HU" sz="2000" dirty="0"/>
              <a:t>BME Matematika </a:t>
            </a:r>
            <a:r>
              <a:rPr lang="hu-HU" sz="2000" dirty="0" err="1"/>
              <a:t>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/>
              <a:t>I. Alkalom</a:t>
            </a:r>
          </a:p>
          <a:p>
            <a:r>
              <a:rPr lang="hu-HU" sz="3200" i="1" dirty="0"/>
              <a:t>Racionális és irracionális számok, oszthatóság, számrendszerek</a:t>
            </a:r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Emelt</a:t>
            </a:r>
            <a:r>
              <a:rPr lang="en-US" dirty="0" smtClean="0"/>
              <a:t> </a:t>
            </a:r>
            <a:r>
              <a:rPr lang="en-US" dirty="0" err="1" smtClean="0"/>
              <a:t>érettségi</a:t>
            </a:r>
            <a:r>
              <a:rPr lang="en-US" dirty="0" smtClean="0"/>
              <a:t> </a:t>
            </a:r>
            <a:r>
              <a:rPr lang="en-US" dirty="0" err="1" smtClean="0"/>
              <a:t>felépítése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1DECA8-BECB-4A7B-8A0C-D172A99A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237"/>
            <a:ext cx="10515600" cy="4322837"/>
          </a:xfrm>
        </p:spPr>
        <p:txBody>
          <a:bodyPr/>
          <a:lstStyle/>
          <a:p>
            <a:pPr/>
            <a:endParaRPr lang="en-US" b="0" dirty="0" smtClean="0"/>
          </a:p>
          <a:p>
            <a:pPr/>
            <a:r>
              <a:rPr lang="en-US" b="0" dirty="0" err="1" smtClean="0"/>
              <a:t>Írásbeli</a:t>
            </a:r>
            <a:r>
              <a:rPr lang="en-US" b="0" dirty="0" smtClean="0"/>
              <a:t> – 2022. </a:t>
            </a:r>
            <a:r>
              <a:rPr lang="en-US" b="0" dirty="0" err="1" smtClean="0"/>
              <a:t>május</a:t>
            </a:r>
            <a:r>
              <a:rPr lang="en-US" b="0" dirty="0" smtClean="0"/>
              <a:t> 3. 9:00</a:t>
            </a:r>
          </a:p>
          <a:p>
            <a:pPr lvl="1"/>
            <a:r>
              <a:rPr lang="en-US" dirty="0" smtClean="0"/>
              <a:t>240 </a:t>
            </a:r>
            <a:r>
              <a:rPr lang="en-US" dirty="0" err="1" smtClean="0"/>
              <a:t>perc</a:t>
            </a:r>
            <a:r>
              <a:rPr lang="en-US" dirty="0" smtClean="0"/>
              <a:t>, 115 </a:t>
            </a:r>
            <a:r>
              <a:rPr lang="en-US" dirty="0" err="1" smtClean="0"/>
              <a:t>pont</a:t>
            </a:r>
            <a:endParaRPr lang="en-US" dirty="0" smtClean="0"/>
          </a:p>
          <a:p>
            <a:pPr lvl="1"/>
            <a:r>
              <a:rPr lang="en-US" b="0" dirty="0" smtClean="0"/>
              <a:t>II. </a:t>
            </a:r>
            <a:r>
              <a:rPr lang="en-US" b="0" dirty="0" err="1" smtClean="0"/>
              <a:t>Részben</a:t>
            </a:r>
            <a:r>
              <a:rPr lang="en-US" b="0" dirty="0" smtClean="0"/>
              <a:t> 5 </a:t>
            </a:r>
            <a:r>
              <a:rPr lang="en-US" b="0" dirty="0" err="1" smtClean="0"/>
              <a:t>feladatból</a:t>
            </a:r>
            <a:r>
              <a:rPr lang="en-US" b="0" dirty="0" smtClean="0"/>
              <a:t> </a:t>
            </a:r>
            <a:r>
              <a:rPr lang="en-US" b="0" dirty="0" err="1" smtClean="0"/>
              <a:t>csak</a:t>
            </a:r>
            <a:r>
              <a:rPr lang="en-US" b="0" dirty="0" smtClean="0"/>
              <a:t> 4-et </a:t>
            </a:r>
            <a:r>
              <a:rPr lang="en-US" b="0" dirty="0" err="1" smtClean="0"/>
              <a:t>kell</a:t>
            </a:r>
            <a:r>
              <a:rPr lang="en-US" b="0" dirty="0" smtClean="0"/>
              <a:t> </a:t>
            </a:r>
            <a:r>
              <a:rPr lang="en-US" b="0" dirty="0" err="1" smtClean="0"/>
              <a:t>megoldani</a:t>
            </a:r>
            <a:endParaRPr lang="en-US" b="0" dirty="0" smtClean="0"/>
          </a:p>
          <a:p>
            <a:pPr lvl="1"/>
            <a:r>
              <a:rPr lang="en-US" dirty="0" err="1" smtClean="0"/>
              <a:t>Számológép</a:t>
            </a:r>
            <a:r>
              <a:rPr lang="en-US" dirty="0" smtClean="0"/>
              <a:t> </a:t>
            </a:r>
            <a:r>
              <a:rPr lang="en-US" dirty="0" err="1" smtClean="0"/>
              <a:t>használható</a:t>
            </a:r>
            <a:endParaRPr lang="en-US" dirty="0" smtClean="0"/>
          </a:p>
          <a:p>
            <a:pPr lvl="1"/>
            <a:r>
              <a:rPr lang="en-US" b="0" dirty="0" err="1" smtClean="0"/>
              <a:t>Szöveges</a:t>
            </a:r>
            <a:r>
              <a:rPr lang="en-US" b="0" dirty="0" smtClean="0"/>
              <a:t> </a:t>
            </a:r>
            <a:r>
              <a:rPr lang="en-US" b="0" dirty="0" err="1" smtClean="0"/>
              <a:t>válasz</a:t>
            </a:r>
            <a:r>
              <a:rPr lang="en-US" b="0" dirty="0" smtClean="0"/>
              <a:t>!</a:t>
            </a:r>
          </a:p>
          <a:p>
            <a:pPr lvl="1"/>
            <a:r>
              <a:rPr lang="en-US" dirty="0" err="1" smtClean="0"/>
              <a:t>Tollal</a:t>
            </a:r>
            <a:r>
              <a:rPr lang="en-US" dirty="0" smtClean="0"/>
              <a:t>, </a:t>
            </a:r>
            <a:r>
              <a:rPr lang="en-US" dirty="0" err="1" smtClean="0"/>
              <a:t>ábrák</a:t>
            </a:r>
            <a:r>
              <a:rPr lang="en-US" dirty="0" smtClean="0"/>
              <a:t> </a:t>
            </a:r>
            <a:r>
              <a:rPr lang="en-US" dirty="0" err="1" smtClean="0"/>
              <a:t>ceruzával</a:t>
            </a:r>
            <a:endParaRPr lang="en-US" b="0" dirty="0" smtClean="0"/>
          </a:p>
          <a:p>
            <a:pPr/>
            <a:r>
              <a:rPr lang="en-US" dirty="0" err="1" smtClean="0"/>
              <a:t>Szóbeli</a:t>
            </a:r>
            <a:r>
              <a:rPr lang="en-US" dirty="0" smtClean="0"/>
              <a:t> – 2022. </a:t>
            </a:r>
            <a:r>
              <a:rPr lang="en-US" dirty="0" err="1" smtClean="0"/>
              <a:t>június</a:t>
            </a:r>
            <a:r>
              <a:rPr lang="en-US" dirty="0" smtClean="0"/>
              <a:t> 1-9.</a:t>
            </a:r>
          </a:p>
          <a:p>
            <a:pPr lvl="1"/>
            <a:r>
              <a:rPr lang="en-US" b="0" dirty="0" smtClean="0"/>
              <a:t>35 </a:t>
            </a:r>
            <a:r>
              <a:rPr lang="en-US" b="0" dirty="0" err="1" smtClean="0"/>
              <a:t>pont</a:t>
            </a:r>
            <a:endParaRPr lang="hu-HU" b="0" dirty="0"/>
          </a:p>
        </p:txBody>
      </p:sp>
    </p:spTree>
    <p:extLst>
      <p:ext uri="{BB962C8B-B14F-4D97-AF65-F5344CB8AC3E}">
        <p14:creationId xmlns:p14="http://schemas.microsoft.com/office/powerpoint/2010/main" val="7355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Szóbeli</a:t>
            </a:r>
            <a:r>
              <a:rPr lang="en-US" dirty="0" smtClean="0"/>
              <a:t> </a:t>
            </a:r>
            <a:r>
              <a:rPr lang="en-US" dirty="0" err="1" smtClean="0"/>
              <a:t>felelés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1DECA8-BECB-4A7B-8A0C-D172A99A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660"/>
            <a:ext cx="10515600" cy="4034078"/>
          </a:xfrm>
        </p:spPr>
        <p:txBody>
          <a:bodyPr/>
          <a:lstStyle/>
          <a:p>
            <a:r>
              <a:rPr lang="en-GB" dirty="0" err="1" smtClean="0"/>
              <a:t>Felelet</a:t>
            </a:r>
            <a:r>
              <a:rPr lang="en-GB" dirty="0" smtClean="0"/>
              <a:t> </a:t>
            </a:r>
            <a:r>
              <a:rPr lang="en-GB" dirty="0" err="1" smtClean="0"/>
              <a:t>felépítése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(</a:t>
            </a:r>
            <a:r>
              <a:rPr lang="en-GB" dirty="0" err="1" smtClean="0"/>
              <a:t>Vázlat</a:t>
            </a:r>
            <a:r>
              <a:rPr lang="en-GB" dirty="0" smtClean="0"/>
              <a:t> </a:t>
            </a:r>
            <a:r>
              <a:rPr lang="en-GB" dirty="0" err="1" smtClean="0"/>
              <a:t>készítése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Bevezetés</a:t>
            </a:r>
            <a:r>
              <a:rPr lang="en-GB" dirty="0" smtClean="0"/>
              <a:t> – </a:t>
            </a:r>
            <a:r>
              <a:rPr lang="en-GB" dirty="0" err="1" smtClean="0"/>
              <a:t>rövid</a:t>
            </a:r>
            <a:r>
              <a:rPr lang="en-GB" dirty="0" smtClean="0"/>
              <a:t> </a:t>
            </a:r>
            <a:r>
              <a:rPr lang="en-GB" dirty="0" err="1" smtClean="0"/>
              <a:t>áttekintés</a:t>
            </a:r>
            <a:endParaRPr lang="en-GB" dirty="0" smtClean="0"/>
          </a:p>
          <a:p>
            <a:pPr lvl="1"/>
            <a:r>
              <a:rPr lang="en-GB" dirty="0" err="1" smtClean="0"/>
              <a:t>Részletes</a:t>
            </a:r>
            <a:r>
              <a:rPr lang="en-GB" dirty="0" smtClean="0"/>
              <a:t> </a:t>
            </a:r>
            <a:r>
              <a:rPr lang="en-GB" dirty="0" err="1" smtClean="0"/>
              <a:t>kifejtés</a:t>
            </a:r>
            <a:endParaRPr lang="en-GB" dirty="0" smtClean="0"/>
          </a:p>
          <a:p>
            <a:pPr lvl="1"/>
            <a:r>
              <a:rPr lang="en-GB" dirty="0" err="1" smtClean="0"/>
              <a:t>Feladatmegoldás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err="1" smtClean="0"/>
              <a:t>Szerepelnie</a:t>
            </a:r>
            <a:r>
              <a:rPr lang="en-GB" dirty="0" smtClean="0"/>
              <a:t> </a:t>
            </a:r>
            <a:r>
              <a:rPr lang="en-GB" dirty="0" err="1" smtClean="0"/>
              <a:t>kell</a:t>
            </a:r>
            <a:r>
              <a:rPr lang="en-GB" dirty="0" smtClean="0"/>
              <a:t>: </a:t>
            </a:r>
            <a:r>
              <a:rPr lang="en-GB" dirty="0" err="1" smtClean="0"/>
              <a:t>definíció</a:t>
            </a:r>
            <a:r>
              <a:rPr lang="en-GB" dirty="0" smtClean="0"/>
              <a:t> </a:t>
            </a:r>
            <a:r>
              <a:rPr lang="en-GB" dirty="0" err="1" smtClean="0"/>
              <a:t>pontos</a:t>
            </a:r>
            <a:r>
              <a:rPr lang="en-GB" dirty="0" smtClean="0"/>
              <a:t> </a:t>
            </a:r>
            <a:r>
              <a:rPr lang="en-GB" dirty="0" err="1" smtClean="0"/>
              <a:t>kimondása</a:t>
            </a:r>
            <a:r>
              <a:rPr lang="en-GB" dirty="0" smtClean="0"/>
              <a:t>, </a:t>
            </a:r>
            <a:r>
              <a:rPr lang="en-GB" dirty="0" err="1" smtClean="0"/>
              <a:t>tétel</a:t>
            </a:r>
            <a:r>
              <a:rPr lang="en-GB" dirty="0" smtClean="0"/>
              <a:t> </a:t>
            </a:r>
            <a:r>
              <a:rPr lang="en-GB" dirty="0" err="1" smtClean="0"/>
              <a:t>kimondás</a:t>
            </a:r>
            <a:r>
              <a:rPr lang="en-GB" dirty="0" smtClean="0"/>
              <a:t> </a:t>
            </a:r>
            <a:r>
              <a:rPr lang="en-GB" dirty="0" err="1" smtClean="0"/>
              <a:t>és</a:t>
            </a:r>
            <a:r>
              <a:rPr lang="en-GB" dirty="0" smtClean="0"/>
              <a:t> </a:t>
            </a:r>
            <a:r>
              <a:rPr lang="en-GB" dirty="0" err="1" smtClean="0"/>
              <a:t>bizonyítás</a:t>
            </a:r>
            <a:r>
              <a:rPr lang="en-GB" dirty="0" smtClean="0"/>
              <a:t>, </a:t>
            </a:r>
            <a:r>
              <a:rPr lang="en-GB" dirty="0" err="1" smtClean="0"/>
              <a:t>alkalmazások</a:t>
            </a:r>
            <a:r>
              <a:rPr lang="en-GB" dirty="0" smtClean="0"/>
              <a:t> (</a:t>
            </a:r>
            <a:r>
              <a:rPr lang="en-GB" dirty="0" err="1" smtClean="0"/>
              <a:t>egy</a:t>
            </a:r>
            <a:r>
              <a:rPr lang="en-GB" dirty="0" smtClean="0"/>
              <a:t> </a:t>
            </a:r>
            <a:r>
              <a:rPr lang="en-GB" dirty="0" err="1" smtClean="0"/>
              <a:t>részletes</a:t>
            </a:r>
            <a:r>
              <a:rPr lang="en-GB" dirty="0" smtClean="0"/>
              <a:t>/ </a:t>
            </a:r>
            <a:r>
              <a:rPr lang="en-GB" dirty="0" err="1" smtClean="0"/>
              <a:t>több</a:t>
            </a:r>
            <a:r>
              <a:rPr lang="en-GB" dirty="0" smtClean="0"/>
              <a:t> </a:t>
            </a:r>
            <a:r>
              <a:rPr lang="en-GB" dirty="0" err="1" smtClean="0"/>
              <a:t>ismertetése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Használható</a:t>
            </a:r>
            <a:r>
              <a:rPr lang="en-GB" dirty="0" smtClean="0"/>
              <a:t>: </a:t>
            </a:r>
            <a:r>
              <a:rPr lang="en-GB" dirty="0" err="1" smtClean="0"/>
              <a:t>képlettár</a:t>
            </a:r>
            <a:r>
              <a:rPr lang="en-GB" dirty="0" smtClean="0"/>
              <a:t>, </a:t>
            </a:r>
            <a:r>
              <a:rPr lang="en-GB" dirty="0" err="1" smtClean="0"/>
              <a:t>számológép</a:t>
            </a:r>
            <a:r>
              <a:rPr lang="en-GB" dirty="0" smtClean="0"/>
              <a:t>, </a:t>
            </a:r>
            <a:r>
              <a:rPr lang="en-GB" dirty="0" err="1" smtClean="0"/>
              <a:t>körző</a:t>
            </a:r>
            <a:r>
              <a:rPr lang="en-GB" dirty="0" smtClean="0"/>
              <a:t>, </a:t>
            </a:r>
            <a:r>
              <a:rPr lang="en-GB" dirty="0" err="1" smtClean="0"/>
              <a:t>vonalzó</a:t>
            </a:r>
            <a:r>
              <a:rPr lang="en-GB" dirty="0" smtClean="0"/>
              <a:t>, </a:t>
            </a:r>
            <a:r>
              <a:rPr lang="en-GB" dirty="0" err="1" smtClean="0"/>
              <a:t>szögmérő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5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Szóbeli</a:t>
            </a:r>
            <a:r>
              <a:rPr lang="en-US" dirty="0" smtClean="0"/>
              <a:t> </a:t>
            </a:r>
            <a:r>
              <a:rPr lang="en-US" dirty="0" err="1" smtClean="0"/>
              <a:t>felelés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07016"/>
            <a:ext cx="6714294" cy="4303492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8097253" y="3374096"/>
            <a:ext cx="3256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Forrás</a:t>
            </a:r>
            <a:r>
              <a:rPr lang="en-US" dirty="0"/>
              <a:t>: </a:t>
            </a:r>
            <a:r>
              <a:rPr lang="en-US" i="1" dirty="0" err="1" smtClean="0">
                <a:hlinkClick r:id="rId3"/>
              </a:rPr>
              <a:t>Oktatási</a:t>
            </a:r>
            <a:r>
              <a:rPr lang="en-US" i="1" dirty="0" smtClean="0">
                <a:hlinkClick r:id="rId3"/>
              </a:rPr>
              <a:t> </a:t>
            </a:r>
            <a:r>
              <a:rPr lang="en-US" i="1" dirty="0" err="1" smtClean="0">
                <a:hlinkClick r:id="rId3"/>
              </a:rPr>
              <a:t>Hivatal</a:t>
            </a:r>
            <a:r>
              <a:rPr lang="en-US" i="1" dirty="0" smtClean="0">
                <a:hlinkClick r:id="rId3"/>
              </a:rPr>
              <a:t> </a:t>
            </a:r>
            <a:r>
              <a:rPr lang="en-US" i="1" dirty="0" err="1" smtClean="0">
                <a:hlinkClick r:id="rId3"/>
              </a:rPr>
              <a:t>honlapja</a:t>
            </a:r>
            <a:endParaRPr lang="en-US" i="1" dirty="0" smtClean="0"/>
          </a:p>
          <a:p>
            <a:r>
              <a:rPr lang="en-US" i="1" dirty="0" err="1" smtClean="0"/>
              <a:t>Mintatételek</a:t>
            </a:r>
            <a:r>
              <a:rPr lang="en-US" i="1" dirty="0" smtClean="0"/>
              <a:t>: </a:t>
            </a:r>
            <a:r>
              <a:rPr lang="en-US" i="1" dirty="0" err="1" smtClean="0">
                <a:hlinkClick r:id="rId4"/>
              </a:rPr>
              <a:t>itt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598959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1DECA8-BECB-4A7B-8A0C-D172A99A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238"/>
            <a:ext cx="10515600" cy="4387004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 smtClean="0"/>
              <a:t>2. </a:t>
            </a:r>
            <a:r>
              <a:rPr lang="en-US" sz="3200" b="1" u="sng" dirty="0" err="1" smtClean="0"/>
              <a:t>Tétel</a:t>
            </a:r>
            <a:endParaRPr lang="hu-HU" sz="3200" b="1" u="sng" dirty="0"/>
          </a:p>
          <a:p>
            <a:r>
              <a:rPr lang="en-GB" dirty="0" err="1" smtClean="0"/>
              <a:t>Vázlat</a:t>
            </a:r>
            <a:r>
              <a:rPr lang="en-GB" dirty="0" smtClean="0"/>
              <a:t> (</a:t>
            </a:r>
            <a:r>
              <a:rPr lang="en-GB" dirty="0" err="1" smtClean="0"/>
              <a:t>minta</a:t>
            </a:r>
            <a:r>
              <a:rPr lang="en-GB" dirty="0" smtClean="0"/>
              <a:t>):</a:t>
            </a:r>
          </a:p>
          <a:p>
            <a:pPr lvl="1"/>
            <a:r>
              <a:rPr lang="en-GB" dirty="0" err="1" smtClean="0"/>
              <a:t>Számhalmazok</a:t>
            </a:r>
            <a:r>
              <a:rPr lang="en-GB" dirty="0" smtClean="0"/>
              <a:t> (</a:t>
            </a:r>
            <a:r>
              <a:rPr lang="en-GB" dirty="0" err="1" smtClean="0"/>
              <a:t>természetes</a:t>
            </a:r>
            <a:r>
              <a:rPr lang="en-GB" dirty="0" smtClean="0"/>
              <a:t>, </a:t>
            </a:r>
            <a:r>
              <a:rPr lang="en-GB" dirty="0" err="1" smtClean="0"/>
              <a:t>egész</a:t>
            </a:r>
            <a:r>
              <a:rPr lang="en-GB" dirty="0" smtClean="0"/>
              <a:t>, </a:t>
            </a:r>
            <a:r>
              <a:rPr lang="en-GB" dirty="0" err="1" smtClean="0"/>
              <a:t>racionális</a:t>
            </a:r>
            <a:r>
              <a:rPr lang="en-GB" dirty="0" smtClean="0"/>
              <a:t>, </a:t>
            </a:r>
            <a:r>
              <a:rPr lang="en-GB" dirty="0" err="1" smtClean="0"/>
              <a:t>irracionális</a:t>
            </a:r>
            <a:r>
              <a:rPr lang="en-GB" dirty="0" smtClean="0"/>
              <a:t>, </a:t>
            </a:r>
            <a:r>
              <a:rPr lang="en-GB" dirty="0" err="1" smtClean="0"/>
              <a:t>valós</a:t>
            </a:r>
            <a:r>
              <a:rPr lang="en-GB" dirty="0" smtClean="0"/>
              <a:t> </a:t>
            </a:r>
            <a:r>
              <a:rPr lang="en-GB" dirty="0" err="1" smtClean="0"/>
              <a:t>számok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Műveletek</a:t>
            </a:r>
            <a:r>
              <a:rPr lang="en-GB" dirty="0" smtClean="0"/>
              <a:t> a </a:t>
            </a:r>
            <a:r>
              <a:rPr lang="en-GB" dirty="0" err="1" smtClean="0"/>
              <a:t>racionális</a:t>
            </a:r>
            <a:r>
              <a:rPr lang="en-GB" dirty="0" smtClean="0"/>
              <a:t> </a:t>
            </a:r>
            <a:r>
              <a:rPr lang="en-GB" dirty="0" err="1" smtClean="0"/>
              <a:t>számok</a:t>
            </a:r>
            <a:r>
              <a:rPr lang="en-GB" dirty="0" smtClean="0"/>
              <a:t> </a:t>
            </a:r>
            <a:r>
              <a:rPr lang="en-GB" dirty="0" err="1" smtClean="0"/>
              <a:t>halmazán</a:t>
            </a:r>
            <a:endParaRPr lang="en-GB" dirty="0" smtClean="0"/>
          </a:p>
          <a:p>
            <a:pPr lvl="1"/>
            <a:r>
              <a:rPr lang="en-GB" dirty="0" err="1" smtClean="0"/>
              <a:t>Műveletek</a:t>
            </a:r>
            <a:r>
              <a:rPr lang="en-GB" dirty="0" smtClean="0"/>
              <a:t>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irracionális</a:t>
            </a:r>
            <a:r>
              <a:rPr lang="en-GB" dirty="0" smtClean="0"/>
              <a:t> </a:t>
            </a:r>
            <a:r>
              <a:rPr lang="en-GB" dirty="0" err="1" smtClean="0"/>
              <a:t>számok</a:t>
            </a:r>
            <a:r>
              <a:rPr lang="en-GB" dirty="0" smtClean="0"/>
              <a:t> </a:t>
            </a:r>
            <a:r>
              <a:rPr lang="en-GB" dirty="0" err="1" smtClean="0"/>
              <a:t>halmazán</a:t>
            </a:r>
            <a:endParaRPr lang="en-GB" dirty="0" smtClean="0"/>
          </a:p>
          <a:p>
            <a:pPr lvl="1"/>
            <a:r>
              <a:rPr lang="en-GB" dirty="0" err="1" smtClean="0"/>
              <a:t>Műveleti</a:t>
            </a:r>
            <a:r>
              <a:rPr lang="en-GB" dirty="0" smtClean="0"/>
              <a:t> </a:t>
            </a:r>
            <a:r>
              <a:rPr lang="en-GB" dirty="0" err="1" smtClean="0"/>
              <a:t>tulajdonságok</a:t>
            </a:r>
            <a:r>
              <a:rPr lang="en-GB" dirty="0" smtClean="0"/>
              <a:t> (</a:t>
            </a:r>
            <a:r>
              <a:rPr lang="en-GB" dirty="0" err="1" smtClean="0"/>
              <a:t>kommutativitás</a:t>
            </a:r>
            <a:r>
              <a:rPr lang="en-GB" dirty="0" smtClean="0"/>
              <a:t>, </a:t>
            </a:r>
            <a:r>
              <a:rPr lang="en-GB" dirty="0" err="1" smtClean="0"/>
              <a:t>asszociativitás</a:t>
            </a:r>
            <a:r>
              <a:rPr lang="en-GB" dirty="0" smtClean="0"/>
              <a:t>, </a:t>
            </a:r>
            <a:r>
              <a:rPr lang="en-GB" dirty="0" err="1" smtClean="0"/>
              <a:t>disztributivitás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Közönséges</a:t>
            </a:r>
            <a:r>
              <a:rPr lang="en-GB" dirty="0" smtClean="0"/>
              <a:t> </a:t>
            </a:r>
            <a:r>
              <a:rPr lang="en-GB" dirty="0" err="1" smtClean="0"/>
              <a:t>és</a:t>
            </a:r>
            <a:r>
              <a:rPr lang="en-GB" dirty="0" smtClean="0"/>
              <a:t> </a:t>
            </a:r>
            <a:r>
              <a:rPr lang="en-GB" dirty="0" err="1" smtClean="0"/>
              <a:t>tizedes</a:t>
            </a:r>
            <a:r>
              <a:rPr lang="en-GB" dirty="0" smtClean="0"/>
              <a:t> </a:t>
            </a:r>
            <a:r>
              <a:rPr lang="en-GB" dirty="0" err="1" smtClean="0"/>
              <a:t>törtek</a:t>
            </a:r>
            <a:endParaRPr lang="en-GB" dirty="0" smtClean="0"/>
          </a:p>
          <a:p>
            <a:pPr lvl="1"/>
            <a:r>
              <a:rPr lang="en-GB" dirty="0" err="1" smtClean="0"/>
              <a:t>Halmazok</a:t>
            </a:r>
            <a:r>
              <a:rPr lang="en-GB" dirty="0" smtClean="0"/>
              <a:t> </a:t>
            </a:r>
            <a:r>
              <a:rPr lang="en-GB" dirty="0" err="1" smtClean="0"/>
              <a:t>számossága</a:t>
            </a:r>
            <a:r>
              <a:rPr lang="en-GB" dirty="0" smtClean="0"/>
              <a:t>: </a:t>
            </a:r>
            <a:r>
              <a:rPr lang="en-GB" dirty="0" err="1" smtClean="0"/>
              <a:t>véges</a:t>
            </a:r>
            <a:r>
              <a:rPr lang="en-GB" dirty="0" smtClean="0"/>
              <a:t>, </a:t>
            </a:r>
            <a:r>
              <a:rPr lang="en-GB" dirty="0" err="1" smtClean="0"/>
              <a:t>végtelen</a:t>
            </a:r>
            <a:r>
              <a:rPr lang="en-GB" dirty="0" smtClean="0"/>
              <a:t> </a:t>
            </a:r>
            <a:r>
              <a:rPr lang="en-GB" dirty="0" err="1" smtClean="0"/>
              <a:t>halmazok</a:t>
            </a:r>
            <a:endParaRPr lang="en-GB" dirty="0" smtClean="0"/>
          </a:p>
          <a:p>
            <a:pPr lvl="1"/>
            <a:r>
              <a:rPr lang="en-GB" dirty="0" err="1" smtClean="0"/>
              <a:t>Alkalmazások</a:t>
            </a:r>
            <a:endParaRPr lang="en-GB" dirty="0" smtClean="0"/>
          </a:p>
          <a:p>
            <a:pPr marL="457200" lvl="1" indent="0">
              <a:buNone/>
            </a:pPr>
            <a:r>
              <a:rPr lang="en-GB" b="1" i="1" dirty="0" err="1" smtClean="0"/>
              <a:t>Segédanyag</a:t>
            </a:r>
            <a:r>
              <a:rPr lang="en-GB" b="1" i="1" dirty="0" smtClean="0"/>
              <a:t>: </a:t>
            </a:r>
            <a:r>
              <a:rPr lang="en-GB" i="1" dirty="0" err="1" smtClean="0"/>
              <a:t>Mozaik</a:t>
            </a:r>
            <a:r>
              <a:rPr lang="en-GB" i="1" dirty="0" smtClean="0"/>
              <a:t> </a:t>
            </a:r>
            <a:r>
              <a:rPr lang="en-GB" i="1" dirty="0" err="1" smtClean="0"/>
              <a:t>Kiadó</a:t>
            </a:r>
            <a:r>
              <a:rPr lang="en-GB" i="1" dirty="0" smtClean="0"/>
              <a:t> – </a:t>
            </a:r>
            <a:r>
              <a:rPr lang="en-GB" i="1" dirty="0" err="1" smtClean="0"/>
              <a:t>Matematika</a:t>
            </a:r>
            <a:r>
              <a:rPr lang="en-GB" i="1" dirty="0" smtClean="0"/>
              <a:t> </a:t>
            </a:r>
            <a:r>
              <a:rPr lang="en-GB" i="1" dirty="0" err="1" smtClean="0"/>
              <a:t>emelt</a:t>
            </a:r>
            <a:r>
              <a:rPr lang="en-GB" i="1" dirty="0" smtClean="0"/>
              <a:t> </a:t>
            </a:r>
            <a:r>
              <a:rPr lang="en-GB" i="1" dirty="0" err="1" smtClean="0"/>
              <a:t>szintű</a:t>
            </a:r>
            <a:r>
              <a:rPr lang="en-GB" i="1" dirty="0" smtClean="0"/>
              <a:t> </a:t>
            </a:r>
            <a:r>
              <a:rPr lang="en-GB" i="1" dirty="0" err="1" smtClean="0"/>
              <a:t>érettségi</a:t>
            </a:r>
            <a:r>
              <a:rPr lang="en-GB" i="1" dirty="0" smtClean="0"/>
              <a:t> </a:t>
            </a:r>
            <a:r>
              <a:rPr lang="en-GB" i="1" dirty="0" err="1" smtClean="0"/>
              <a:t>témakörök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237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1DECA8-BECB-4A7B-8A0C-D172A99A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533"/>
            <a:ext cx="10515600" cy="4018036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/>
              <a:t>3</a:t>
            </a:r>
            <a:r>
              <a:rPr lang="en-US" sz="3200" b="1" u="sng" dirty="0" smtClean="0"/>
              <a:t>. </a:t>
            </a:r>
            <a:r>
              <a:rPr lang="en-US" sz="3200" b="1" u="sng" dirty="0" err="1" smtClean="0"/>
              <a:t>Tétel</a:t>
            </a:r>
            <a:endParaRPr lang="hu-HU" sz="3200" b="1" u="sng" dirty="0"/>
          </a:p>
          <a:p>
            <a:r>
              <a:rPr lang="en-GB" dirty="0" err="1" smtClean="0"/>
              <a:t>Vázlat</a:t>
            </a:r>
            <a:r>
              <a:rPr lang="en-GB" dirty="0" smtClean="0"/>
              <a:t> (</a:t>
            </a:r>
            <a:r>
              <a:rPr lang="en-GB" dirty="0" err="1" smtClean="0"/>
              <a:t>minta</a:t>
            </a:r>
            <a:r>
              <a:rPr lang="en-GB" dirty="0" smtClean="0"/>
              <a:t>):</a:t>
            </a:r>
          </a:p>
          <a:p>
            <a:pPr lvl="1"/>
            <a:r>
              <a:rPr lang="en-GB" dirty="0" err="1" smtClean="0"/>
              <a:t>Számelméleti</a:t>
            </a:r>
            <a:r>
              <a:rPr lang="en-GB" dirty="0" smtClean="0"/>
              <a:t> </a:t>
            </a:r>
            <a:r>
              <a:rPr lang="en-GB" dirty="0" err="1" smtClean="0"/>
              <a:t>alapfogalmak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osztó</a:t>
            </a:r>
            <a:r>
              <a:rPr lang="en-GB" dirty="0" smtClean="0"/>
              <a:t>, </a:t>
            </a:r>
            <a:r>
              <a:rPr lang="en-GB" dirty="0" err="1" smtClean="0"/>
              <a:t>többszörös</a:t>
            </a:r>
            <a:r>
              <a:rPr lang="en-GB" dirty="0" smtClean="0"/>
              <a:t>, </a:t>
            </a:r>
            <a:r>
              <a:rPr lang="en-GB" dirty="0" err="1" smtClean="0"/>
              <a:t>oszthatóság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Prímszám</a:t>
            </a:r>
            <a:r>
              <a:rPr lang="en-GB" dirty="0" smtClean="0"/>
              <a:t>, </a:t>
            </a:r>
            <a:r>
              <a:rPr lang="en-GB" dirty="0" err="1" smtClean="0"/>
              <a:t>összetett</a:t>
            </a:r>
            <a:r>
              <a:rPr lang="en-GB" dirty="0" smtClean="0"/>
              <a:t> </a:t>
            </a:r>
            <a:r>
              <a:rPr lang="en-GB" dirty="0" err="1" smtClean="0"/>
              <a:t>szám</a:t>
            </a:r>
            <a:r>
              <a:rPr lang="en-GB" dirty="0" smtClean="0"/>
              <a:t>, </a:t>
            </a:r>
            <a:r>
              <a:rPr lang="en-GB" dirty="0" err="1" smtClean="0"/>
              <a:t>számelmélet</a:t>
            </a:r>
            <a:r>
              <a:rPr lang="en-GB" dirty="0" smtClean="0"/>
              <a:t> </a:t>
            </a:r>
            <a:r>
              <a:rPr lang="en-GB" dirty="0" err="1" smtClean="0"/>
              <a:t>alaptétele</a:t>
            </a:r>
            <a:r>
              <a:rPr lang="en-GB" dirty="0" smtClean="0"/>
              <a:t>, </a:t>
            </a:r>
            <a:r>
              <a:rPr lang="en-GB" dirty="0" err="1" smtClean="0"/>
              <a:t>osztók</a:t>
            </a:r>
            <a:r>
              <a:rPr lang="en-GB" dirty="0" smtClean="0"/>
              <a:t> </a:t>
            </a:r>
            <a:r>
              <a:rPr lang="en-GB" dirty="0" err="1" smtClean="0"/>
              <a:t>száma</a:t>
            </a:r>
            <a:endParaRPr lang="en-GB" dirty="0" smtClean="0"/>
          </a:p>
          <a:p>
            <a:pPr lvl="1"/>
            <a:r>
              <a:rPr lang="en-GB" dirty="0" err="1" smtClean="0"/>
              <a:t>Legnagyobb</a:t>
            </a:r>
            <a:r>
              <a:rPr lang="en-GB" dirty="0" smtClean="0"/>
              <a:t> </a:t>
            </a:r>
            <a:r>
              <a:rPr lang="en-GB" dirty="0" err="1" smtClean="0"/>
              <a:t>közös</a:t>
            </a:r>
            <a:r>
              <a:rPr lang="en-GB" dirty="0" smtClean="0"/>
              <a:t> </a:t>
            </a:r>
            <a:r>
              <a:rPr lang="en-GB" dirty="0" err="1" smtClean="0"/>
              <a:t>osztó</a:t>
            </a:r>
            <a:r>
              <a:rPr lang="en-GB" dirty="0" smtClean="0"/>
              <a:t>, </a:t>
            </a:r>
            <a:r>
              <a:rPr lang="en-GB" dirty="0" err="1" smtClean="0"/>
              <a:t>legkisebb</a:t>
            </a:r>
            <a:r>
              <a:rPr lang="en-GB" dirty="0" smtClean="0"/>
              <a:t> </a:t>
            </a:r>
            <a:r>
              <a:rPr lang="en-GB" dirty="0" err="1" smtClean="0"/>
              <a:t>közös</a:t>
            </a:r>
            <a:r>
              <a:rPr lang="en-GB" dirty="0" smtClean="0"/>
              <a:t> </a:t>
            </a:r>
            <a:r>
              <a:rPr lang="en-GB" dirty="0" err="1" smtClean="0"/>
              <a:t>többszörös</a:t>
            </a:r>
            <a:endParaRPr lang="en-GB" dirty="0" smtClean="0"/>
          </a:p>
          <a:p>
            <a:pPr lvl="1"/>
            <a:r>
              <a:rPr lang="en-GB" dirty="0" err="1" smtClean="0"/>
              <a:t>Számrendszerek</a:t>
            </a:r>
            <a:endParaRPr lang="en-GB" dirty="0" smtClean="0"/>
          </a:p>
          <a:p>
            <a:pPr lvl="1"/>
            <a:r>
              <a:rPr lang="en-GB" dirty="0" err="1" smtClean="0"/>
              <a:t>Alkalmazások</a:t>
            </a:r>
            <a:endParaRPr lang="en-GB" dirty="0" smtClean="0"/>
          </a:p>
          <a:p>
            <a:pPr marL="457200" lvl="1" indent="0">
              <a:buNone/>
            </a:pPr>
            <a:endParaRPr lang="en-GB" b="1" i="1" dirty="0" smtClean="0"/>
          </a:p>
          <a:p>
            <a:pPr marL="457200" lvl="1" indent="0">
              <a:buNone/>
            </a:pPr>
            <a:r>
              <a:rPr lang="en-GB" b="1" i="1" dirty="0" err="1" smtClean="0"/>
              <a:t>Segédanyag</a:t>
            </a:r>
            <a:r>
              <a:rPr lang="en-GB" b="1" i="1" dirty="0" smtClean="0"/>
              <a:t>: </a:t>
            </a:r>
            <a:r>
              <a:rPr lang="en-GB" i="1" dirty="0" err="1" smtClean="0"/>
              <a:t>Mozaik</a:t>
            </a:r>
            <a:r>
              <a:rPr lang="en-GB" i="1" dirty="0" smtClean="0"/>
              <a:t> </a:t>
            </a:r>
            <a:r>
              <a:rPr lang="en-GB" i="1" dirty="0" err="1" smtClean="0"/>
              <a:t>Kiadó</a:t>
            </a:r>
            <a:r>
              <a:rPr lang="en-GB" i="1" dirty="0" smtClean="0"/>
              <a:t> – </a:t>
            </a:r>
            <a:r>
              <a:rPr lang="en-GB" i="1" dirty="0" err="1" smtClean="0"/>
              <a:t>Matematika</a:t>
            </a:r>
            <a:r>
              <a:rPr lang="en-GB" i="1" dirty="0" smtClean="0"/>
              <a:t> </a:t>
            </a:r>
            <a:r>
              <a:rPr lang="en-GB" i="1" dirty="0" err="1" smtClean="0"/>
              <a:t>emelt</a:t>
            </a:r>
            <a:r>
              <a:rPr lang="en-GB" i="1" dirty="0" smtClean="0"/>
              <a:t> </a:t>
            </a:r>
            <a:r>
              <a:rPr lang="en-GB" i="1" dirty="0" err="1" smtClean="0"/>
              <a:t>szintű</a:t>
            </a:r>
            <a:r>
              <a:rPr lang="en-GB" i="1" dirty="0" smtClean="0"/>
              <a:t> </a:t>
            </a:r>
            <a:r>
              <a:rPr lang="en-GB" i="1" dirty="0" err="1" smtClean="0"/>
              <a:t>érettségi</a:t>
            </a:r>
            <a:r>
              <a:rPr lang="en-GB" i="1" dirty="0" smtClean="0"/>
              <a:t> </a:t>
            </a:r>
            <a:r>
              <a:rPr lang="en-GB" i="1" dirty="0" err="1" smtClean="0"/>
              <a:t>témakörök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12960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236</Words>
  <Application>Microsoft Office PowerPoint</Application>
  <PresentationFormat>Szélesvásznú</PresentationFormat>
  <Paragraphs>49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BME TTK Emelt Matematika Érettségifelkészítő 2022</vt:lpstr>
      <vt:lpstr>Emelt érettségi felépítése</vt:lpstr>
      <vt:lpstr>Szóbeli felelés</vt:lpstr>
      <vt:lpstr>Szóbeli felelés</vt:lpstr>
      <vt:lpstr>Elméleti Bevezető</vt:lpstr>
      <vt:lpstr>Elméleti Bevezető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Kíra Diána Kovács</cp:lastModifiedBy>
  <cp:revision>46</cp:revision>
  <dcterms:created xsi:type="dcterms:W3CDTF">2022-02-15T15:05:16Z</dcterms:created>
  <dcterms:modified xsi:type="dcterms:W3CDTF">2022-02-23T19:00:24Z</dcterms:modified>
</cp:coreProperties>
</file>