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58CBD-C579-4791-865D-2343C8275517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FB7C6-9BB9-4804-9054-70677162C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8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FB7C6-9BB9-4804-9054-70677162C6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05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4B3889-B5E4-429D-A3DD-5F96DEA4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66D1022-79C0-4C70-BCFA-B94B11907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53C4B3-497B-47CD-AD3F-9A94619B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2E371AB-E746-4FD9-BD78-6C721885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E87514-EAAA-492A-B936-24567080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8CCA48-D1C2-4ECA-B900-6034F160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1DCD7A7-7AEF-4456-92F9-0D7DBC5E2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859A38-A61F-46E9-82B6-3BE8B542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90BFE1-5DEA-442B-95E7-3AB31A2D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CBA6FF-6E50-4BA8-8B4E-115E661D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E2027884-0DE3-49A9-ACEB-2B97D7606006}"/>
              </a:ext>
            </a:extLst>
          </p:cNvPr>
          <p:cNvCxnSpPr/>
          <p:nvPr userDrawn="1"/>
        </p:nvCxnSpPr>
        <p:spPr>
          <a:xfrm>
            <a:off x="838200" y="1695630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50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86C53E6-0831-4869-9DE5-2E60ED4E1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20D1950-B393-4EA1-89B1-9C444F4BD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1F1C0F-530C-4419-BED7-20924F29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A1F367-E491-4E67-9A3D-A7281E824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7E2911-E7B8-45C4-9327-16C1B031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85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DEF7BF-A8C5-42B8-B150-7FAD9F9C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1276CD-DD64-43E8-ACCE-3986FC45B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515600" cy="48097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0F8051-99E8-4AA6-8A21-CDF7B74C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9088DC-9094-45BA-B0B7-0D7C1564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5D69A25-1501-4284-88FA-DB24DDA0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AE285537-CEA9-421F-8578-DFD75B109C5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51D033-1E73-4FFA-A49F-3170F424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E5428AC-7033-4B90-9180-0F16C863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1C6829-0060-4A29-A7A4-40D5D094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F76BE78-E58F-4505-A254-30E6E819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2A2B64-7C34-4BB5-8397-AF480532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7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DCDB67-F8E2-482E-9B96-35DC63E35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3E808BF-005D-4550-9CC7-B5F3C5E52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068D4D3-653F-4023-8F7D-CDEA6B1B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DFCFB21-9878-4C0F-AF2F-328532B9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0E6E43-E527-4BF8-866D-0E7D16E0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8FC29F93-16FD-4EC8-8954-AC3A96E7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17945EC2-4BD7-4671-B94E-C87EF0AF669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2B25A5CB-97A4-4251-8E62-70215F52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EC48DFD-95CC-40E7-930D-C2810A34D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75033"/>
            <a:ext cx="5157787" cy="4014630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FC7B2E8-89D3-4E5F-80C0-B8592A25F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2078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EBE677F-A5CF-46C3-9965-18EDE51C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75033"/>
            <a:ext cx="5183188" cy="40146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D1ABE49-EF18-46DF-A6AA-58E4027D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0F8A5E3-E5DE-4289-8417-15A04AC9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A67AE43-869A-4FAC-AE20-7E2FF628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4D7631CE-1738-45C5-A5C9-AE1BB545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B43BEA9-DC17-40A9-A8FA-FF3794239C92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31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1D00A28E-45BF-4F16-8514-869C3366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C9A97A4-D29F-4677-B5B2-640CAD8B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68F8BD9-C6F3-4447-8F99-0557F21C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F19F25B-EA18-44BF-B33D-4C29A37F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512EA58-8A49-4AD0-B5BE-C5703AF8E1DF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8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0796424-B506-4DD1-A823-CB594659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0290167-3097-4662-946F-CDF8D127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A5FA0C-681E-4739-BF9B-0363D2B0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8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F9A4ED-2534-41AE-BE05-643FA015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583F6A-DF2C-4EF0-9529-2B7B5920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C67912D-767A-406D-A1DD-752153DAC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0C1F05-3A14-4C1E-9853-CB4B972C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82D19CA-4137-4C0A-B36D-575CE634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231F7B4-BA85-407D-8645-BC8AF502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F250C07-59BC-48FD-B059-108458099089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88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5E6DA6-2D9C-48E1-A786-19DB909A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7DF9C2C-E2D7-4735-88AA-F50CE9DBA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E760B4-27EB-4D08-9A5E-47399C92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B93000-DE46-4E7C-B011-116BA454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FB6FD27-44BC-4DD3-A8B3-0EF998F3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F85C83D-A66E-477A-9AF2-AB24D08C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392BF8F4-48D8-4282-8CC2-16B65238C933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1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DD4A5C7-66EC-446C-9EB8-87FF9729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2324600-F635-4F52-A129-A4CA0C56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2F6989-99B4-4B78-ABFD-C28934E16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F70A73-4B40-48A3-AE15-696DAB9FE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91B776-AB11-456A-B239-E66E9F754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2B1F7DA-6D75-414A-A238-081D01EFA70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776" y="5922687"/>
            <a:ext cx="735925" cy="73592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ADA72858-EE63-48AD-A01C-2C42AD08B358}"/>
              </a:ext>
            </a:extLst>
          </p:cNvPr>
          <p:cNvSpPr txBox="1"/>
          <p:nvPr userDrawn="1"/>
        </p:nvSpPr>
        <p:spPr>
          <a:xfrm>
            <a:off x="4105936" y="6121372"/>
            <a:ext cx="3980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BME TTK Emelt Fizika Érettségifelkészítő 2022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B53058-227F-47B3-AB67-DEF6809A4D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91641"/>
            <a:ext cx="2117459" cy="59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4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4577A537-029C-47A5-B1BE-C805F9372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</p:spPr>
        <p:txBody>
          <a:bodyPr>
            <a:normAutofit/>
          </a:bodyPr>
          <a:lstStyle/>
          <a:p>
            <a:r>
              <a:rPr lang="hu-HU" dirty="0"/>
              <a:t>BME TTK</a:t>
            </a:r>
            <a:br>
              <a:rPr lang="hu-HU" dirty="0"/>
            </a:br>
            <a:r>
              <a:rPr lang="hu-HU" dirty="0">
                <a:solidFill>
                  <a:srgbClr val="0070C0"/>
                </a:solidFill>
              </a:rPr>
              <a:t>Emelt Fizika</a:t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 smtClean="0"/>
              <a:t>Érettségi felkészítő 2022.</a:t>
            </a:r>
            <a:endParaRPr lang="en-GB" dirty="0"/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8195CBF3-A39E-477F-983F-8AD8C0713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000" dirty="0" smtClean="0"/>
              <a:t>Andorfi István</a:t>
            </a:r>
            <a:endParaRPr lang="hu-HU" sz="2000" dirty="0"/>
          </a:p>
          <a:p>
            <a:r>
              <a:rPr lang="hu-HU" sz="2000" dirty="0"/>
              <a:t>BME </a:t>
            </a:r>
            <a:r>
              <a:rPr lang="hu-HU" sz="2000" dirty="0" smtClean="0"/>
              <a:t>Fizika BSc</a:t>
            </a:r>
            <a:endParaRPr lang="en-GB" sz="2000" dirty="0"/>
          </a:p>
        </p:txBody>
      </p:sp>
      <p:sp>
        <p:nvSpPr>
          <p:cNvPr id="6" name="Alcím 2">
            <a:extLst>
              <a:ext uri="{FF2B5EF4-FFF2-40B4-BE49-F238E27FC236}">
                <a16:creationId xmlns:a16="http://schemas.microsoft.com/office/drawing/2014/main" id="{382CD8FA-6529-4DB8-B22B-6677879BC142}"/>
              </a:ext>
            </a:extLst>
          </p:cNvPr>
          <p:cNvSpPr txBox="1">
            <a:spLocks/>
          </p:cNvSpPr>
          <p:nvPr/>
        </p:nvSpPr>
        <p:spPr>
          <a:xfrm>
            <a:off x="1523999" y="4156572"/>
            <a:ext cx="9144000" cy="92282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 smtClean="0"/>
              <a:t>X. Alkalom</a:t>
            </a:r>
          </a:p>
          <a:p>
            <a:r>
              <a:rPr lang="hu-HU" i="1" dirty="0" smtClean="0"/>
              <a:t>Gravitáció, Csillagászat, Speciális relativitáselmélet</a:t>
            </a:r>
            <a:endParaRPr lang="hu-HU" sz="3200" i="1" dirty="0"/>
          </a:p>
        </p:txBody>
      </p:sp>
    </p:spTree>
    <p:extLst>
      <p:ext uri="{BB962C8B-B14F-4D97-AF65-F5344CB8AC3E}">
        <p14:creationId xmlns:p14="http://schemas.microsoft.com/office/powerpoint/2010/main" val="145305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Gravitáció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u-HU" b="0" dirty="0" smtClean="0"/>
                  <a:t>Galilei ejtési kísérlet: gravitációs térben a testek a Föld felszínén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hu-HU" b="0" dirty="0" smtClean="0"/>
                  <a:t> gyorsulással mozognak</a:t>
                </a:r>
              </a:p>
              <a:p>
                <a:pPr marL="0" indent="0">
                  <a:buNone/>
                </a:pPr>
                <a:r>
                  <a:rPr lang="hu-HU" dirty="0" smtClean="0"/>
                  <a:t>Kepler-törvények: empirikus összefüggések</a:t>
                </a:r>
              </a:p>
              <a:p>
                <a:pPr marL="0" indent="0">
                  <a:buNone/>
                </a:pPr>
                <a:r>
                  <a:rPr lang="hu-HU" b="0" dirty="0"/>
                  <a:t>	</a:t>
                </a:r>
                <a:r>
                  <a:rPr lang="hu-HU" b="0" dirty="0" smtClean="0"/>
                  <a:t>1.: ellipszispálya, fókuszban a vonzócentrum</a:t>
                </a:r>
              </a:p>
              <a:p>
                <a:pPr marL="0" indent="0">
                  <a:buNone/>
                </a:pPr>
                <a:r>
                  <a:rPr lang="hu-HU" dirty="0" smtClean="0"/>
                  <a:t>	2.: területi sebesség állandó: impulzusmomentum-megmaradás</a:t>
                </a:r>
              </a:p>
              <a:p>
                <a:pPr marL="0" indent="0">
                  <a:buNone/>
                </a:pPr>
                <a:r>
                  <a:rPr lang="hu-HU" b="0" dirty="0"/>
                  <a:t>	</a:t>
                </a:r>
                <a:r>
                  <a:rPr lang="hu-HU" b="0" dirty="0" smtClean="0"/>
                  <a:t>3.: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𝑐𝑜𝑛𝑠𝑡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hu-HU" b="0" dirty="0" smtClean="0"/>
              </a:p>
              <a:p>
                <a:pPr marL="0" indent="0">
                  <a:buNone/>
                </a:pPr>
                <a:r>
                  <a:rPr lang="hu-HU" dirty="0" smtClean="0"/>
                  <a:t>Newton-féle gravitációs törvény:</a:t>
                </a:r>
              </a:p>
              <a:p>
                <a:pPr marL="0" indent="0">
                  <a:buNone/>
                </a:pPr>
                <a:r>
                  <a:rPr lang="hu-HU" b="0" dirty="0"/>
                  <a:t>	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𝑚𝑀</m:t>
                        </m:r>
                      </m:num>
                      <m:den>
                        <m:sSup>
                          <m:sSupPr>
                            <m:ctrlPr>
                              <a:rPr lang="hu-H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hu-HU" b="0" dirty="0"/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92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940" y="0"/>
            <a:ext cx="7818120" cy="683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6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Speciális relativitás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u-HU" dirty="0" smtClean="0"/>
                  <a:t>Elektromágneses tér alaptörvényei: Maxwell-egyenletek</a:t>
                </a:r>
              </a:p>
              <a:p>
                <a:pPr marL="0" indent="0">
                  <a:buNone/>
                </a:pPr>
                <a:r>
                  <a:rPr lang="hu-HU" dirty="0" smtClean="0"/>
                  <a:t>Newtoni mechanika transzformációs szabálya: Galilei transzformáció</a:t>
                </a:r>
              </a:p>
              <a:p>
                <a:pPr marL="0" indent="0">
                  <a:buNone/>
                </a:pPr>
                <a:r>
                  <a:rPr lang="hu-HU" dirty="0" smtClean="0"/>
                  <a:t>Legyen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𝐾</m:t>
                    </m:r>
                  </m:oMath>
                </a14:m>
                <a:r>
                  <a:rPr lang="hu-HU" dirty="0" smtClean="0"/>
                  <a:t> vonatkoztatási rendszer, és egy hozzá képest az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hu-HU" dirty="0" smtClean="0"/>
                  <a:t> tengely mentén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hu-HU" dirty="0" smtClean="0"/>
                  <a:t> sebességű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hu-HU" dirty="0" smtClean="0"/>
                  <a:t> rendszer</a:t>
                </a:r>
              </a:p>
              <a:p>
                <a:pPr marL="0" indent="0">
                  <a:buNone/>
                </a:pPr>
                <a:endParaRPr lang="en-US" b="1" dirty="0"/>
              </a:p>
            </p:txBody>
          </p:sp>
        </mc:Choice>
        <mc:Fallback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/>
              <p:cNvSpPr txBox="1"/>
              <p:nvPr/>
            </p:nvSpPr>
            <p:spPr>
              <a:xfrm>
                <a:off x="838200" y="3429000"/>
                <a:ext cx="2770632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u-HU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u-HU" sz="28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𝑉𝑡</m:t>
                      </m:r>
                    </m:oMath>
                  </m:oMathPara>
                </a14:m>
                <a:endParaRPr lang="hu-HU" sz="2800" b="0" i="1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u-HU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hu-HU" sz="2800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u-HU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hu-HU" sz="2800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u-HU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hu-HU" sz="2800" b="0" dirty="0" smtClean="0"/>
              </a:p>
            </p:txBody>
          </p:sp>
        </mc:Choice>
        <mc:Fallback>
          <p:sp>
            <p:nvSpPr>
              <p:cNvPr id="4" name="Szövegdoboz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429000"/>
                <a:ext cx="2770632" cy="18158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/>
              <p:cNvSpPr txBox="1"/>
              <p:nvPr/>
            </p:nvSpPr>
            <p:spPr>
              <a:xfrm>
                <a:off x="3608832" y="3429000"/>
                <a:ext cx="3227832" cy="14189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hu-HU" sz="28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hu-HU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u-HU" sz="2800" i="1">
                          <a:latin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hu-HU" sz="28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hu-HU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hu-HU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hu-HU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hu-HU" sz="2800" dirty="0"/>
              </a:p>
            </p:txBody>
          </p:sp>
        </mc:Choice>
        <mc:Fallback>
          <p:sp>
            <p:nvSpPr>
              <p:cNvPr id="5" name="Szövegdoboz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832" y="3429000"/>
                <a:ext cx="3227832" cy="14189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zövegdoboz 5"/>
          <p:cNvSpPr txBox="1"/>
          <p:nvPr/>
        </p:nvSpPr>
        <p:spPr>
          <a:xfrm>
            <a:off x="11353800" y="332467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/>
              <p:cNvSpPr txBox="1"/>
              <p:nvPr/>
            </p:nvSpPr>
            <p:spPr>
              <a:xfrm>
                <a:off x="6836664" y="3324673"/>
                <a:ext cx="3520440" cy="1849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hu-HU" sz="2800" i="1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hu-HU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sz="2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hu-HU" sz="2800" i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hu-HU" sz="2800" i="1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hu-HU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hu-HU" sz="28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hu-HU" sz="2800" i="1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hu-HU" sz="28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hu-HU" sz="2800" i="1"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</m:oMath>
                  </m:oMathPara>
                </a14:m>
                <a:endParaRPr lang="hu-HU" sz="28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u-HU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hu-HU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hu-HU" sz="28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𝑚𝑎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sz="2800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hu-HU" sz="2800" dirty="0"/>
              </a:p>
            </p:txBody>
          </p:sp>
        </mc:Choice>
        <mc:Fallback>
          <p:sp>
            <p:nvSpPr>
              <p:cNvPr id="7" name="Szövegdoboz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664" y="3324673"/>
                <a:ext cx="3520440" cy="18498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912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Lorentz-transzformáció</a:t>
            </a:r>
            <a:endParaRPr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Probléma a Maxwell-egyenletek transzformálódásával + kísérleti eredmények.</a:t>
            </a:r>
          </a:p>
          <a:p>
            <a:pPr marL="0" indent="0">
              <a:buNone/>
            </a:pPr>
            <a:r>
              <a:rPr lang="hu-HU" dirty="0" smtClean="0"/>
              <a:t>Invariáns (</a:t>
            </a:r>
            <a:r>
              <a:rPr lang="hu-HU" dirty="0" err="1" smtClean="0"/>
              <a:t>proper</a:t>
            </a:r>
            <a:r>
              <a:rPr lang="hu-HU" dirty="0" smtClean="0"/>
              <a:t>) transzformáció: Lorentz-transzformáció.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/>
              <p:cNvSpPr txBox="1"/>
              <p:nvPr/>
            </p:nvSpPr>
            <p:spPr>
              <a:xfrm>
                <a:off x="803148" y="2700900"/>
                <a:ext cx="2770632" cy="33960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u-H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hu-HU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u-HU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hu-HU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hu-HU" sz="2400" i="1">
                              <a:latin typeface="Cambria Math" panose="02040503050406030204" pitchFamily="18" charset="0"/>
                            </a:rPr>
                            <m:t>𝑉𝑡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hu-H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hu-HU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hu-H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hu-H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hu-HU" sz="2400" b="0" i="1" smtClean="0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p>
                                      <m:r>
                                        <a:rPr lang="hu-HU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hu-HU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hu-HU" sz="2400" b="0" i="1" smtClean="0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hu-HU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hu-HU" sz="2400" b="0" i="1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u-H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hu-HU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u-H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hu-HU" sz="2400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u-H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hu-HU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u-H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sz="2400" b="0" i="1" smtClean="0">
                          <a:latin typeface="Cambria Math" panose="02040503050406030204" pitchFamily="18" charset="0"/>
                        </a:rPr>
                        <m:t>𝑧</m:t>
                      </m:r>
                    </m:oMath>
                  </m:oMathPara>
                </a14:m>
                <a:endParaRPr lang="hu-HU" sz="2400" b="0" dirty="0" smtClean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hu-H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hu-HU" sz="24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hu-H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hu-HU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hu-H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hu-HU" sz="2400" b="0" i="1" smtClean="0"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hu-HU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hu-HU" sz="24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hu-HU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hu-HU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hu-HU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hu-HU" sz="240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f>
                                <m:fPr>
                                  <m:ctrlPr>
                                    <a:rPr lang="hu-HU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hu-H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hu-HU" sz="2400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p>
                                      <m:r>
                                        <a:rPr lang="hu-HU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hu-HU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hu-HU" sz="2400" i="1">
                                          <a:latin typeface="Cambria Math" panose="02040503050406030204" pitchFamily="18" charset="0"/>
                                        </a:rPr>
                                        <m:t>𝑐</m:t>
                                      </m:r>
                                    </m:e>
                                    <m:sup>
                                      <m:r>
                                        <a:rPr lang="hu-HU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rad>
                        </m:den>
                      </m:f>
                    </m:oMath>
                  </m:oMathPara>
                </a14:m>
                <a:endParaRPr lang="hu-HU" sz="2800" b="0" dirty="0" smtClean="0"/>
              </a:p>
            </p:txBody>
          </p:sp>
        </mc:Choice>
        <mc:Fallback>
          <p:sp>
            <p:nvSpPr>
              <p:cNvPr id="4" name="Szövegdoboz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148" y="2700900"/>
                <a:ext cx="2770632" cy="33960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Jobb oldali kapcsos zárójel 4"/>
          <p:cNvSpPr/>
          <p:nvPr/>
        </p:nvSpPr>
        <p:spPr>
          <a:xfrm>
            <a:off x="3430524" y="2776914"/>
            <a:ext cx="502920" cy="3244030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/>
              <p:cNvSpPr txBox="1"/>
              <p:nvPr/>
            </p:nvSpPr>
            <p:spPr>
              <a:xfrm>
                <a:off x="4187952" y="3159414"/>
                <a:ext cx="767181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u-HU" sz="2800" dirty="0" smtClean="0"/>
                  <a:t>Tér- és időkoordináták nem elválaszthatók </a:t>
                </a:r>
                <a14:m>
                  <m:oMath xmlns:m="http://schemas.openxmlformats.org/officeDocument/2006/math">
                    <m:r>
                      <a:rPr lang="hu-HU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hu-HU" sz="2800" dirty="0" smtClean="0"/>
                  <a:t> téridő fogalma</a:t>
                </a:r>
              </a:p>
              <a:p>
                <a:r>
                  <a:rPr lang="hu-HU" sz="2800" dirty="0" smtClean="0"/>
                  <a:t>Egyidejűség relativitása</a:t>
                </a:r>
              </a:p>
              <a:p>
                <a:r>
                  <a:rPr lang="hu-HU" sz="2800" dirty="0" smtClean="0"/>
                  <a:t>Idődilatáció</a:t>
                </a:r>
              </a:p>
              <a:p>
                <a:r>
                  <a:rPr lang="hu-HU" sz="2800" dirty="0" smtClean="0"/>
                  <a:t>Lorentz-kontrakció</a:t>
                </a:r>
                <a:endParaRPr lang="en-US" sz="2800" dirty="0"/>
              </a:p>
            </p:txBody>
          </p:sp>
        </mc:Choice>
        <mc:Fallback>
          <p:sp>
            <p:nvSpPr>
              <p:cNvPr id="6" name="Szövegdoboz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7952" y="3159414"/>
                <a:ext cx="7671816" cy="2246769"/>
              </a:xfrm>
              <a:prstGeom prst="rect">
                <a:avLst/>
              </a:prstGeom>
              <a:blipFill>
                <a:blip r:embed="rId3"/>
                <a:stretch>
                  <a:fillRect l="-1589" t="-2439" r="-1271" b="-67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8246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Négyesvektorok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u-HU" dirty="0" smtClean="0"/>
                  <a:t>Tér és idő elválaszthatatlan, új formalizmus: négyesvektorok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p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𝑐𝑡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hu-HU" b="0" i="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hu-HU" b="0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p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hu-H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hu-HU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hu-HU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p>
                                    <m: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hu-HU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hu-HU" dirty="0" smtClean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sup>
                    </m:sSup>
                    <m:r>
                      <a:rPr lang="hu-HU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hu-HU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hu-HU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f>
                              <m:fPr>
                                <m:ctrlPr>
                                  <a:rPr lang="hu-HU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p>
                                    <m: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hu-HU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rad>
                      </m:den>
                    </m:f>
                    <m:r>
                      <a:rPr lang="hu-HU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hu-H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hu-HU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r>
                      <a:rPr lang="hu-HU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hu-H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hu-HU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hu-HU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hu-H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hu-HU" i="1">
                            <a:latin typeface="Cambria Math" panose="02040503050406030204" pitchFamily="18" charset="0"/>
                          </a:rPr>
                          <m:t>𝑧</m:t>
                        </m:r>
                      </m:sub>
                    </m:sSub>
                    <m:r>
                      <a:rPr lang="hu-HU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hu-HU" dirty="0"/>
                  <a:t> </a:t>
                </a:r>
                <a:endParaRPr lang="hu-HU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hu-HU" dirty="0" smtClean="0"/>
                  <a:t> </a:t>
                </a: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984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107</Words>
  <Application>Microsoft Office PowerPoint</Application>
  <PresentationFormat>Szélesvásznú</PresentationFormat>
  <Paragraphs>46</Paragraphs>
  <Slides>6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Office-téma</vt:lpstr>
      <vt:lpstr>BME TTK Emelt Fizika Érettségi felkészítő 2022.</vt:lpstr>
      <vt:lpstr>Gravitáció</vt:lpstr>
      <vt:lpstr>PowerPoint-bemutató</vt:lpstr>
      <vt:lpstr>Speciális relativitás</vt:lpstr>
      <vt:lpstr>Lorentz-transzformáció</vt:lpstr>
      <vt:lpstr>Négyesvektorok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Fizika Érettségifelkészítő</dc:title>
  <dc:creator>Fehérvári Gergő</dc:creator>
  <cp:lastModifiedBy>István</cp:lastModifiedBy>
  <cp:revision>45</cp:revision>
  <dcterms:created xsi:type="dcterms:W3CDTF">2022-02-15T15:05:16Z</dcterms:created>
  <dcterms:modified xsi:type="dcterms:W3CDTF">2022-04-10T17:00:46Z</dcterms:modified>
</cp:coreProperties>
</file>