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58CBD-C579-4791-865D-2343C8275517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FB7C6-9BB9-4804-9054-70677162C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82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FB7C6-9BB9-4804-9054-70677162C6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05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4B3889-B5E4-429D-A3DD-5F96DEA4B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6D1022-79C0-4C70-BCFA-B94B11907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53C4B3-497B-47CD-AD3F-9A94619B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E371AB-E746-4FD9-BD78-6C721885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E87514-EAAA-492A-B936-24567080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8CCA48-D1C2-4ECA-B900-6034F160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1DCD7A7-7AEF-4456-92F9-0D7DBC5E2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9859A38-A61F-46E9-82B6-3BE8B542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90BFE1-5DEA-442B-95E7-3AB31A2D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CBA6FF-6E50-4BA8-8B4E-115E661D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E2027884-0DE3-49A9-ACEB-2B97D7606006}"/>
              </a:ext>
            </a:extLst>
          </p:cNvPr>
          <p:cNvCxnSpPr/>
          <p:nvPr userDrawn="1"/>
        </p:nvCxnSpPr>
        <p:spPr>
          <a:xfrm>
            <a:off x="838200" y="1695630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50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86C53E6-0831-4869-9DE5-2E60ED4E1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20D1950-B393-4EA1-89B1-9C444F4BD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1F1C0F-530C-4419-BED7-20924F2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A1F367-E491-4E67-9A3D-A7281E824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7E2911-E7B8-45C4-9327-16C1B031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DEF7BF-A8C5-42B8-B150-7FAD9F9C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D1276CD-DD64-43E8-ACCE-3986FC45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515600" cy="48097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C0F8051-99E8-4AA6-8A21-CDF7B74CE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F9088DC-9094-45BA-B0B7-0D7C1564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D69A25-1501-4284-88FA-DB24DDA0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AE285537-CEA9-421F-8578-DFD75B109C5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1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51D033-1E73-4FFA-A49F-3170F424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E5428AC-7033-4B90-9180-0F16C863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1C6829-0060-4A29-A7A4-40D5D094C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F76BE78-E58F-4505-A254-30E6E819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32A2B64-7C34-4BB5-8397-AF480532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DCDB67-F8E2-482E-9B96-35DC63E35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3E808BF-005D-4550-9CC7-B5F3C5E5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068D4D3-653F-4023-8F7D-CDEA6B1B2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DFCFB21-9878-4C0F-AF2F-328532B9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00E6E43-E527-4BF8-866D-0E7D16E0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ím 1">
            <a:extLst>
              <a:ext uri="{FF2B5EF4-FFF2-40B4-BE49-F238E27FC236}">
                <a16:creationId xmlns:a16="http://schemas.microsoft.com/office/drawing/2014/main" id="{8FC29F93-16FD-4EC8-8954-AC3A96E7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17945EC2-4BD7-4671-B94E-C87EF0AF669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2B25A5CB-97A4-4251-8E62-70215F52F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EC48DFD-95CC-40E7-930D-C2810A34D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75033"/>
            <a:ext cx="5157787" cy="4014630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GB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FC7B2E8-89D3-4E5F-80C0-B8592A25F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078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EBE677F-A5CF-46C3-9965-18EDE51CB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75033"/>
            <a:ext cx="5183188" cy="401463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D1ABE49-EF18-46DF-A6AA-58E4027D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0F8A5E3-E5DE-4289-8417-15A04AC9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A67AE43-869A-4FAC-AE20-7E2FF628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4D7631CE-1738-45C5-A5C9-AE1BB545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CB43BEA9-DC17-40A9-A8FA-FF3794239C92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1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>
            <a:extLst>
              <a:ext uri="{FF2B5EF4-FFF2-40B4-BE49-F238E27FC236}">
                <a16:creationId xmlns:a16="http://schemas.microsoft.com/office/drawing/2014/main" id="{1D00A28E-45BF-4F16-8514-869C3366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C9A97A4-D29F-4677-B5B2-640CAD8B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68F8BD9-C6F3-4447-8F99-0557F21C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FF19F25B-EA18-44BF-B33D-4C29A37F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512EA58-8A49-4AD0-B5BE-C5703AF8E1DF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8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0796424-B506-4DD1-A823-CB594659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0290167-3097-4662-946F-CDF8D127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A5FA0C-681E-4739-BF9B-0363D2B0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F9A4ED-2534-41AE-BE05-643FA015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583F6A-DF2C-4EF0-9529-2B7B5920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C67912D-767A-406D-A1DD-752153DAC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D0C1F05-3A14-4C1E-9853-CB4B972CC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82D19CA-4137-4C0A-B36D-575CE634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231F7B4-BA85-407D-8645-BC8AF502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F250C07-59BC-48FD-B059-108458099089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88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5E6DA6-2D9C-48E1-A786-19DB909A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7DF9C2C-E2D7-4735-88AA-F50CE9DBA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E760B4-27EB-4D08-9A5E-47399C92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B93000-DE46-4E7C-B011-116BA454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FB6FD27-44BC-4DD3-A8B3-0EF998F3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F85C83D-A66E-477A-9AF2-AB24D08C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392BF8F4-48D8-4282-8CC2-16B65238C933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31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DD4A5C7-66EC-446C-9EB8-87FF9729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2324600-F635-4F52-A129-A4CA0C567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12F6989-99B4-4B78-ABFD-C28934E16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EA5C-CA51-4040-B72B-F6EE5389067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DF70A73-4B40-48A3-AE15-696DAB9FE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91B776-AB11-456A-B239-E66E9F754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B2B1F7DA-6D75-414A-A238-081D01EFA70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776" y="5922687"/>
            <a:ext cx="735925" cy="735925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ADA72858-EE63-48AD-A01C-2C42AD08B358}"/>
              </a:ext>
            </a:extLst>
          </p:cNvPr>
          <p:cNvSpPr txBox="1"/>
          <p:nvPr userDrawn="1"/>
        </p:nvSpPr>
        <p:spPr>
          <a:xfrm>
            <a:off x="4105936" y="6121372"/>
            <a:ext cx="3980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>
                <a:solidFill>
                  <a:schemeClr val="bg1">
                    <a:lumMod val="50000"/>
                  </a:schemeClr>
                </a:solidFill>
              </a:rPr>
              <a:t>BME TTK Emelt Fizika Érettségifelkészítő 2022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2B53058-227F-47B3-AB67-DEF6809A4D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91641"/>
            <a:ext cx="2117459" cy="59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94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577A537-029C-47A5-B1BE-C805F9372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</p:spPr>
        <p:txBody>
          <a:bodyPr>
            <a:normAutofit/>
          </a:bodyPr>
          <a:lstStyle/>
          <a:p>
            <a:r>
              <a:rPr lang="hu-HU" dirty="0"/>
              <a:t>BME TTK</a:t>
            </a:r>
            <a:br>
              <a:rPr lang="hu-HU" dirty="0"/>
            </a:br>
            <a:r>
              <a:rPr lang="hu-HU" dirty="0">
                <a:solidFill>
                  <a:srgbClr val="0070C0"/>
                </a:solidFill>
              </a:rPr>
              <a:t>Emelt Fizika</a:t>
            </a:r>
            <a:br>
              <a:rPr lang="hu-HU" dirty="0">
                <a:solidFill>
                  <a:srgbClr val="0070C0"/>
                </a:solidFill>
              </a:rPr>
            </a:br>
            <a:r>
              <a:rPr lang="hu-HU" dirty="0"/>
              <a:t>Érettségi felkészítő 2022</a:t>
            </a:r>
            <a:endParaRPr lang="en-GB" dirty="0"/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8195CBF3-A39E-477F-983F-8AD8C0713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000" dirty="0" err="1"/>
              <a:t>Vajtai</a:t>
            </a:r>
            <a:r>
              <a:rPr lang="hu-HU" sz="2000" dirty="0"/>
              <a:t> Lili</a:t>
            </a:r>
          </a:p>
          <a:p>
            <a:r>
              <a:rPr lang="hu-HU" sz="2000" dirty="0"/>
              <a:t>BME Fizika </a:t>
            </a:r>
            <a:r>
              <a:rPr lang="hu-HU" sz="2000" dirty="0" err="1"/>
              <a:t>BSc</a:t>
            </a:r>
            <a:endParaRPr lang="en-GB" sz="2000" dirty="0"/>
          </a:p>
        </p:txBody>
      </p:sp>
      <p:sp>
        <p:nvSpPr>
          <p:cNvPr id="6" name="Alcím 2">
            <a:extLst>
              <a:ext uri="{FF2B5EF4-FFF2-40B4-BE49-F238E27FC236}">
                <a16:creationId xmlns:a16="http://schemas.microsoft.com/office/drawing/2014/main" id="{382CD8FA-6529-4DB8-B22B-6677879BC142}"/>
              </a:ext>
            </a:extLst>
          </p:cNvPr>
          <p:cNvSpPr txBox="1">
            <a:spLocks/>
          </p:cNvSpPr>
          <p:nvPr/>
        </p:nvSpPr>
        <p:spPr>
          <a:xfrm>
            <a:off x="1523999" y="4156572"/>
            <a:ext cx="9144000" cy="922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200" dirty="0"/>
              <a:t>VI. Alkalom</a:t>
            </a:r>
          </a:p>
          <a:p>
            <a:r>
              <a:rPr lang="hu-HU" sz="3200" i="1" dirty="0"/>
              <a:t>Hullámmozgás, Elektromágneses sugárzás, Fényhullám</a:t>
            </a:r>
          </a:p>
        </p:txBody>
      </p:sp>
    </p:spTree>
    <p:extLst>
      <p:ext uri="{BB962C8B-B14F-4D97-AF65-F5344CB8AC3E}">
        <p14:creationId xmlns:p14="http://schemas.microsoft.com/office/powerpoint/2010/main" val="145305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Fényhullám:</a:t>
            </a:r>
          </a:p>
          <a:p>
            <a:r>
              <a:rPr lang="hu-HU" dirty="0"/>
              <a:t>Elektromágneses hullám</a:t>
            </a:r>
          </a:p>
          <a:p>
            <a:r>
              <a:rPr lang="hu-HU" dirty="0"/>
              <a:t> </a:t>
            </a:r>
            <a:r>
              <a:rPr lang="hu-HU" i="1" dirty="0"/>
              <a:t>c = 3*10</a:t>
            </a:r>
            <a:r>
              <a:rPr lang="hu-HU" i="1" baseline="30000" dirty="0"/>
              <a:t>8</a:t>
            </a:r>
            <a:r>
              <a:rPr lang="hu-HU" dirty="0"/>
              <a:t> m/s vákuumban</a:t>
            </a:r>
          </a:p>
          <a:p>
            <a:r>
              <a:rPr lang="hu-HU" dirty="0"/>
              <a:t> </a:t>
            </a:r>
            <a:r>
              <a:rPr lang="el-GR" i="1" dirty="0"/>
              <a:t>λ</a:t>
            </a:r>
            <a:r>
              <a:rPr lang="hu-HU" i="1" dirty="0"/>
              <a:t> = </a:t>
            </a:r>
            <a:r>
              <a:rPr lang="hu-HU" dirty="0"/>
              <a:t>400 nm – 800 nm</a:t>
            </a:r>
          </a:p>
          <a:p>
            <a:r>
              <a:rPr lang="hu-HU" dirty="0"/>
              <a:t>Fehér fényben teljes látható spektrum</a:t>
            </a:r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B016A52B-E9BA-4AD8-84D4-1E2A91D99131}"/>
                  </a:ext>
                </a:extLst>
              </p:cNvPr>
              <p:cNvSpPr txBox="1"/>
              <p:nvPr/>
            </p:nvSpPr>
            <p:spPr>
              <a:xfrm>
                <a:off x="9853774" y="1594479"/>
                <a:ext cx="16746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B016A52B-E9BA-4AD8-84D4-1E2A91D991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3774" y="1594479"/>
                <a:ext cx="1674687" cy="369332"/>
              </a:xfrm>
              <a:prstGeom prst="rect">
                <a:avLst/>
              </a:prstGeom>
              <a:blipFill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6981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A fényhullám hullámjelenségei:</a:t>
            </a:r>
          </a:p>
          <a:p>
            <a:r>
              <a:rPr lang="hu-HU" dirty="0"/>
              <a:t>Visszaverődés, törés (sebesség változik): azonos törvények, mint mechanikai hullámoknál</a:t>
            </a:r>
          </a:p>
          <a:p>
            <a:r>
              <a:rPr lang="hu-HU" dirty="0"/>
              <a:t>Interferencia, elhajlás: azonos, mint mechanika (általában nem koherens források = pillanatnyi interferencia), optikai rács (spektrum bontása, prizma (diszperzió), „fordítva bontanak”)</a:t>
            </a:r>
          </a:p>
          <a:p>
            <a:r>
              <a:rPr lang="hu-HU" dirty="0"/>
              <a:t>Polarizáció: csak transzverzális, általában a források polarizálatlant bocsátanak ki, </a:t>
            </a:r>
            <a:r>
              <a:rPr lang="hu-HU" dirty="0" err="1"/>
              <a:t>polárszűrő</a:t>
            </a:r>
            <a:r>
              <a:rPr lang="hu-HU"/>
              <a:t>, visszaverődés </a:t>
            </a:r>
            <a:r>
              <a:rPr lang="hu-HU" dirty="0"/>
              <a:t>(lineáris, cirkuláris polarizáció), optikai aktivitás (polarizációs sík forgatása)</a:t>
            </a:r>
          </a:p>
          <a:p>
            <a:endParaRPr lang="hu-HU" b="0" dirty="0"/>
          </a:p>
        </p:txBody>
      </p:sp>
    </p:spTree>
    <p:extLst>
      <p:ext uri="{BB962C8B-B14F-4D97-AF65-F5344CB8AC3E}">
        <p14:creationId xmlns:p14="http://schemas.microsoft.com/office/powerpoint/2010/main" val="3291114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Képletek összegzése:</a:t>
            </a:r>
          </a:p>
          <a:p>
            <a:pPr marL="0" indent="0">
              <a:buNone/>
            </a:pPr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4DC88007-CB5B-448E-8FDF-F85F10621579}"/>
                  </a:ext>
                </a:extLst>
              </p:cNvPr>
              <p:cNvSpPr txBox="1"/>
              <p:nvPr/>
            </p:nvSpPr>
            <p:spPr>
              <a:xfrm>
                <a:off x="1901575" y="2027082"/>
                <a:ext cx="3400746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4DC88007-CB5B-448E-8FDF-F85F106215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1575" y="2027082"/>
                <a:ext cx="3400746" cy="6165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6BDCC7A3-83FF-45BC-BA9E-7712B8B7CA21}"/>
                  </a:ext>
                </a:extLst>
              </p:cNvPr>
              <p:cNvSpPr txBox="1"/>
              <p:nvPr/>
            </p:nvSpPr>
            <p:spPr>
              <a:xfrm>
                <a:off x="5424755" y="2048724"/>
                <a:ext cx="2569396" cy="612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6BDCC7A3-83FF-45BC-BA9E-7712B8B7CA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4755" y="2048724"/>
                <a:ext cx="2569396" cy="61279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762A8429-E6FE-43B1-8E62-DA6FBC45C7F7}"/>
                  </a:ext>
                </a:extLst>
              </p:cNvPr>
              <p:cNvSpPr txBox="1"/>
              <p:nvPr/>
            </p:nvSpPr>
            <p:spPr>
              <a:xfrm>
                <a:off x="4140057" y="2055280"/>
                <a:ext cx="2569396" cy="612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762A8429-E6FE-43B1-8E62-DA6FBC45C7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057" y="2055280"/>
                <a:ext cx="2569396" cy="6127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3780842-3D4B-44FF-8F39-0BD741756B8D}"/>
                  </a:ext>
                </a:extLst>
              </p:cNvPr>
              <p:cNvSpPr txBox="1"/>
              <p:nvPr/>
            </p:nvSpPr>
            <p:spPr>
              <a:xfrm>
                <a:off x="2767173" y="4881191"/>
                <a:ext cx="3328827" cy="6556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b>
                      </m:sSub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hu-HU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hu-HU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func>
                        </m:den>
                      </m:f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𝑐𝑜𝑛𝑠𝑡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3780842-3D4B-44FF-8F39-0BD741756B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7173" y="4881191"/>
                <a:ext cx="3328827" cy="6556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C8F5D77A-FB70-40BD-9DA1-65ECB718CEF6}"/>
                  </a:ext>
                </a:extLst>
              </p:cNvPr>
              <p:cNvSpPr txBox="1"/>
              <p:nvPr/>
            </p:nvSpPr>
            <p:spPr>
              <a:xfrm>
                <a:off x="9535275" y="2812485"/>
                <a:ext cx="1818525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m:rPr>
                          <m:sty m:val="p"/>
                        </m:rPr>
                        <a:rPr lang="hu-HU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C8F5D77A-FB70-40BD-9DA1-65ECB718C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5275" y="2812485"/>
                <a:ext cx="1818525" cy="6165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69351D3D-A785-45B1-90D4-08FEA090BEDB}"/>
                  </a:ext>
                </a:extLst>
              </p:cNvPr>
              <p:cNvSpPr txBox="1"/>
              <p:nvPr/>
            </p:nvSpPr>
            <p:spPr>
              <a:xfrm>
                <a:off x="9535274" y="3526322"/>
                <a:ext cx="18185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m:rPr>
                          <m:sty m:val="p"/>
                        </m:rPr>
                        <a:rPr lang="hu-HU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69351D3D-A785-45B1-90D4-08FEA090B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5274" y="3526322"/>
                <a:ext cx="1818525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95A33F67-F1B2-4867-A1CC-8E49FE8D3269}"/>
                  </a:ext>
                </a:extLst>
              </p:cNvPr>
              <p:cNvSpPr txBox="1"/>
              <p:nvPr/>
            </p:nvSpPr>
            <p:spPr>
              <a:xfrm>
                <a:off x="738026" y="3138631"/>
                <a:ext cx="2178121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95A33F67-F1B2-4867-A1CC-8E49FE8D32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026" y="3138631"/>
                <a:ext cx="2178121" cy="61651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2EE17019-1061-4802-A321-28653520D410}"/>
                  </a:ext>
                </a:extLst>
              </p:cNvPr>
              <p:cNvSpPr txBox="1"/>
              <p:nvPr/>
            </p:nvSpPr>
            <p:spPr>
              <a:xfrm>
                <a:off x="2384460" y="3133639"/>
                <a:ext cx="2178121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−1)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r>
                            <a:rPr lang="hu-HU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2EE17019-1061-4802-A321-28653520D4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460" y="3133639"/>
                <a:ext cx="2178121" cy="61651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Szövegdoboz 11">
                <a:extLst>
                  <a:ext uri="{FF2B5EF4-FFF2-40B4-BE49-F238E27FC236}">
                    <a16:creationId xmlns:a16="http://schemas.microsoft.com/office/drawing/2014/main" id="{C945ADD0-C69D-4F57-BEAF-094077353767}"/>
                  </a:ext>
                </a:extLst>
              </p:cNvPr>
              <p:cNvSpPr txBox="1"/>
              <p:nvPr/>
            </p:nvSpPr>
            <p:spPr>
              <a:xfrm>
                <a:off x="9324653" y="4733286"/>
                <a:ext cx="2239766" cy="664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𝐿𝐶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2" name="Szövegdoboz 11">
                <a:extLst>
                  <a:ext uri="{FF2B5EF4-FFF2-40B4-BE49-F238E27FC236}">
                    <a16:creationId xmlns:a16="http://schemas.microsoft.com/office/drawing/2014/main" id="{C945ADD0-C69D-4F57-BEAF-0940773537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4653" y="4733286"/>
                <a:ext cx="2239766" cy="66460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zövegdoboz 12">
            <a:extLst>
              <a:ext uri="{FF2B5EF4-FFF2-40B4-BE49-F238E27FC236}">
                <a16:creationId xmlns:a16="http://schemas.microsoft.com/office/drawing/2014/main" id="{2434643C-AB24-47C2-AA97-710C11C74ACF}"/>
              </a:ext>
            </a:extLst>
          </p:cNvPr>
          <p:cNvSpPr txBox="1"/>
          <p:nvPr/>
        </p:nvSpPr>
        <p:spPr>
          <a:xfrm>
            <a:off x="838200" y="2170456"/>
            <a:ext cx="2126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Általános képletek: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A4171F98-89A1-44B9-AE64-AB45BDF58921}"/>
              </a:ext>
            </a:extLst>
          </p:cNvPr>
          <p:cNvSpPr txBox="1"/>
          <p:nvPr/>
        </p:nvSpPr>
        <p:spPr>
          <a:xfrm>
            <a:off x="6256103" y="2939378"/>
            <a:ext cx="2565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Interferencia: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E4E51269-BB87-484B-AB69-CECB5C63B00C}"/>
              </a:ext>
            </a:extLst>
          </p:cNvPr>
          <p:cNvSpPr txBox="1"/>
          <p:nvPr/>
        </p:nvSpPr>
        <p:spPr>
          <a:xfrm>
            <a:off x="6709453" y="4880923"/>
            <a:ext cx="311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Rezgőkör sajátkörfrekvenciája: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4304947D-661F-4CB9-9746-7863C1B7AE42}"/>
              </a:ext>
            </a:extLst>
          </p:cNvPr>
          <p:cNvSpPr txBox="1"/>
          <p:nvPr/>
        </p:nvSpPr>
        <p:spPr>
          <a:xfrm>
            <a:off x="838200" y="4491270"/>
            <a:ext cx="3092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Snellius</a:t>
            </a:r>
            <a:r>
              <a:rPr lang="hu-HU" dirty="0"/>
              <a:t> – Descartes-törvény: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D93B30F1-F561-450E-B48A-C33446E231D5}"/>
              </a:ext>
            </a:extLst>
          </p:cNvPr>
          <p:cNvSpPr txBox="1"/>
          <p:nvPr/>
        </p:nvSpPr>
        <p:spPr>
          <a:xfrm>
            <a:off x="8163673" y="2936076"/>
            <a:ext cx="2565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gyengítés: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E50A29D1-14FD-4299-AE99-AB3AD9C7F9FA}"/>
              </a:ext>
            </a:extLst>
          </p:cNvPr>
          <p:cNvSpPr txBox="1"/>
          <p:nvPr/>
        </p:nvSpPr>
        <p:spPr>
          <a:xfrm>
            <a:off x="8163674" y="3521776"/>
            <a:ext cx="2565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erősítés: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A409F7C4-C3FC-4555-BF0E-4EA4425D7F24}"/>
              </a:ext>
            </a:extLst>
          </p:cNvPr>
          <p:cNvSpPr txBox="1"/>
          <p:nvPr/>
        </p:nvSpPr>
        <p:spPr>
          <a:xfrm>
            <a:off x="838200" y="2778970"/>
            <a:ext cx="2565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Állóhullámok:</a:t>
            </a:r>
          </a:p>
        </p:txBody>
      </p:sp>
    </p:spTree>
    <p:extLst>
      <p:ext uri="{BB962C8B-B14F-4D97-AF65-F5344CB8AC3E}">
        <p14:creationId xmlns:p14="http://schemas.microsoft.com/office/powerpoint/2010/main" val="3561949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Alapfogalmak:</a:t>
            </a:r>
          </a:p>
          <a:p>
            <a:r>
              <a:rPr lang="hu-HU" dirty="0"/>
              <a:t>Definíció, transzverzális/longitudinális hullám</a:t>
            </a:r>
          </a:p>
          <a:p>
            <a:r>
              <a:rPr lang="hu-HU" dirty="0"/>
              <a:t>Hullámhossz, hullámszám</a:t>
            </a:r>
          </a:p>
          <a:p>
            <a:r>
              <a:rPr lang="hu-HU" b="0" dirty="0"/>
              <a:t>Periódusidő, frekvencia (forrás jellemzője)</a:t>
            </a:r>
          </a:p>
          <a:p>
            <a:r>
              <a:rPr lang="hu-HU" dirty="0"/>
              <a:t>Terjedési sebesség (közeg jellemzője)</a:t>
            </a:r>
          </a:p>
          <a:p>
            <a:r>
              <a:rPr lang="hu-HU" b="0" dirty="0"/>
              <a:t>Harmonikus hullámok</a:t>
            </a:r>
          </a:p>
          <a:p>
            <a:endParaRPr lang="hu-HU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4ED699DB-9005-4DFC-82C5-BBE9CA9C1664}"/>
                  </a:ext>
                </a:extLst>
              </p:cNvPr>
              <p:cNvSpPr txBox="1"/>
              <p:nvPr/>
            </p:nvSpPr>
            <p:spPr>
              <a:xfrm>
                <a:off x="6760397" y="3429000"/>
                <a:ext cx="3400746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4ED699DB-9005-4DFC-82C5-BBE9CA9C1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0397" y="3429000"/>
                <a:ext cx="3400746" cy="6165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5B3B2C27-BDDA-4E24-8D8D-26533ECA3E4F}"/>
                  </a:ext>
                </a:extLst>
              </p:cNvPr>
              <p:cNvSpPr txBox="1"/>
              <p:nvPr/>
            </p:nvSpPr>
            <p:spPr>
              <a:xfrm>
                <a:off x="6678202" y="2280863"/>
                <a:ext cx="2569396" cy="612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5B3B2C27-BDDA-4E24-8D8D-26533ECA3E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8202" y="2280863"/>
                <a:ext cx="2569396" cy="61279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C770196C-3376-414C-B5D7-26BCC5549D9E}"/>
                  </a:ext>
                </a:extLst>
              </p:cNvPr>
              <p:cNvSpPr txBox="1"/>
              <p:nvPr/>
            </p:nvSpPr>
            <p:spPr>
              <a:xfrm>
                <a:off x="7962900" y="2280863"/>
                <a:ext cx="2569396" cy="612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panose="02040503050406030204" pitchFamily="18" charset="0"/>
                        </a:rPr>
                        <m:t>ω</m:t>
                      </m:r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hu-HU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C770196C-3376-414C-B5D7-26BCC5549D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2900" y="2280863"/>
                <a:ext cx="2569396" cy="6127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26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Hullámjelenségek:</a:t>
            </a:r>
          </a:p>
          <a:p>
            <a:r>
              <a:rPr lang="hu-HU" dirty="0"/>
              <a:t>Hullámterjedés (1D/2D/3D hullámok, hullámfrontalakok)</a:t>
            </a:r>
            <a:endParaRPr lang="hu-HU" b="0" dirty="0"/>
          </a:p>
          <a:p>
            <a:r>
              <a:rPr lang="hu-HU" dirty="0"/>
              <a:t>Visszaverődés (rögzített/szabad vég, visszaverődési törvény (szög, sík))</a:t>
            </a:r>
            <a:endParaRPr lang="hu-HU" b="0" dirty="0"/>
          </a:p>
          <a:p>
            <a:r>
              <a:rPr lang="hu-HU" dirty="0"/>
              <a:t>Törés (sebesség változik, törési törvény (szög, sík, merőleges))</a:t>
            </a:r>
          </a:p>
          <a:p>
            <a:r>
              <a:rPr lang="hu-HU" dirty="0" err="1"/>
              <a:t>Snellius</a:t>
            </a:r>
            <a:r>
              <a:rPr lang="hu-HU" dirty="0"/>
              <a:t>-Descartes-törvény, törésmutató (relatív, abszolút &gt; 1 vákuumra vonatkoztatva)</a:t>
            </a:r>
          </a:p>
          <a:p>
            <a:r>
              <a:rPr lang="hu-HU" dirty="0"/>
              <a:t>Teljes visszaverődés („sűrűbb”/„ritkább” közeg)</a:t>
            </a:r>
          </a:p>
          <a:p>
            <a:pPr marL="0" indent="0">
              <a:buNone/>
            </a:pPr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4CB399FB-F7B6-4039-8D24-4770ED743325}"/>
                  </a:ext>
                </a:extLst>
              </p:cNvPr>
              <p:cNvSpPr txBox="1"/>
              <p:nvPr/>
            </p:nvSpPr>
            <p:spPr>
              <a:xfrm>
                <a:off x="7881135" y="3905627"/>
                <a:ext cx="3328827" cy="6556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hu-HU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b>
                      </m:sSub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hu-HU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hu-HU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</m:func>
                        </m:den>
                      </m:f>
                      <m:r>
                        <a:rPr lang="hu-HU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hu-HU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hu-HU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𝑐𝑜𝑛𝑠𝑡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4CB399FB-F7B6-4039-8D24-4770ED7433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1135" y="3905627"/>
                <a:ext cx="3328827" cy="6556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3952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Hullámjelenségek 2:</a:t>
            </a:r>
          </a:p>
          <a:p>
            <a:r>
              <a:rPr lang="hu-HU" b="0" dirty="0"/>
              <a:t>Interferencia (gyengítés, erősítés, hiperbolák, koherencia)</a:t>
            </a:r>
          </a:p>
          <a:p>
            <a:r>
              <a:rPr lang="hu-HU" dirty="0"/>
              <a:t>Á</a:t>
            </a:r>
            <a:r>
              <a:rPr lang="hu-HU" b="0" dirty="0"/>
              <a:t>llóhullámok (szabad/rögzített vég, </a:t>
            </a:r>
            <a:r>
              <a:rPr lang="hu-HU" b="0" i="1" dirty="0"/>
              <a:t>f</a:t>
            </a:r>
            <a:r>
              <a:rPr lang="hu-HU" b="0" dirty="0"/>
              <a:t>, </a:t>
            </a:r>
            <a:r>
              <a:rPr lang="hu-HU" b="0" i="1" dirty="0"/>
              <a:t>A</a:t>
            </a:r>
            <a:r>
              <a:rPr lang="hu-HU" b="0" dirty="0"/>
              <a:t> azonos)</a:t>
            </a:r>
          </a:p>
          <a:p>
            <a:r>
              <a:rPr lang="hu-HU" dirty="0"/>
              <a:t>Elhajlás (Huygens-elv (burkoló), Huygens-</a:t>
            </a:r>
            <a:r>
              <a:rPr lang="hu-HU" dirty="0" err="1"/>
              <a:t>Fresnel</a:t>
            </a:r>
            <a:r>
              <a:rPr lang="hu-HU" dirty="0"/>
              <a:t>-elv (interferencia), rés méret esetek)</a:t>
            </a:r>
            <a:endParaRPr lang="hu-HU" b="0" dirty="0"/>
          </a:p>
          <a:p>
            <a:r>
              <a:rPr lang="hu-HU" b="0" dirty="0"/>
              <a:t>Polarizáció</a:t>
            </a:r>
          </a:p>
          <a:p>
            <a:pPr marL="0" indent="0">
              <a:buNone/>
            </a:pPr>
            <a:endParaRPr lang="hu-HU" b="0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BFCD1C9B-4C45-4FC3-92A6-8E728A294B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485" y="4129870"/>
            <a:ext cx="3401603" cy="1689284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5E51F0AA-3576-4428-A58D-BF99286130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304" y="4129870"/>
            <a:ext cx="4085496" cy="168928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93249CBC-E377-4A0F-999A-61B84D4AB6CB}"/>
                  </a:ext>
                </a:extLst>
              </p:cNvPr>
              <p:cNvSpPr txBox="1"/>
              <p:nvPr/>
            </p:nvSpPr>
            <p:spPr>
              <a:xfrm>
                <a:off x="4115225" y="3300289"/>
                <a:ext cx="2178121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93249CBC-E377-4A0F-999A-61B84D4AB6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5225" y="3300289"/>
                <a:ext cx="2178121" cy="6165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99B3D92D-7799-42A2-AC41-ACFDFD143160}"/>
                  </a:ext>
                </a:extLst>
              </p:cNvPr>
              <p:cNvSpPr txBox="1"/>
              <p:nvPr/>
            </p:nvSpPr>
            <p:spPr>
              <a:xfrm>
                <a:off x="8221991" y="3300289"/>
                <a:ext cx="2178121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−1)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r>
                            <a:rPr lang="hu-HU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99B3D92D-7799-42A2-AC41-ACFDFD143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1991" y="3300289"/>
                <a:ext cx="2178121" cy="61651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68F7BC73-1C22-4022-AE44-EA39FCA91AE4}"/>
                  </a:ext>
                </a:extLst>
              </p:cNvPr>
              <p:cNvSpPr txBox="1"/>
              <p:nvPr/>
            </p:nvSpPr>
            <p:spPr>
              <a:xfrm>
                <a:off x="9535275" y="1302421"/>
                <a:ext cx="1818525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m:rPr>
                          <m:sty m:val="p"/>
                        </m:rPr>
                        <a:rPr lang="hu-HU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1">
                              <a:latin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68F7BC73-1C22-4022-AE44-EA39FCA91A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5275" y="1302421"/>
                <a:ext cx="1818525" cy="6165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0A609D49-780D-4CBD-99DE-2F485456C42B}"/>
                  </a:ext>
                </a:extLst>
              </p:cNvPr>
              <p:cNvSpPr txBox="1"/>
              <p:nvPr/>
            </p:nvSpPr>
            <p:spPr>
              <a:xfrm>
                <a:off x="10488008" y="1947336"/>
                <a:ext cx="18185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hu-HU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m:rPr>
                          <m:sty m:val="p"/>
                        </m:rPr>
                        <a:rPr lang="hu-HU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0A609D49-780D-4CBD-99DE-2F485456C4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8008" y="1947336"/>
                <a:ext cx="1818525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Szövegdoboz 11">
            <a:extLst>
              <a:ext uri="{FF2B5EF4-FFF2-40B4-BE49-F238E27FC236}">
                <a16:creationId xmlns:a16="http://schemas.microsoft.com/office/drawing/2014/main" id="{62FB8DD6-0E27-4C6C-A68F-3507F529737A}"/>
              </a:ext>
            </a:extLst>
          </p:cNvPr>
          <p:cNvSpPr txBox="1"/>
          <p:nvPr/>
        </p:nvSpPr>
        <p:spPr>
          <a:xfrm>
            <a:off x="9808533" y="1941574"/>
            <a:ext cx="1064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Erősítés: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A0210EFD-7396-4DBF-AC10-8222B44E41F4}"/>
              </a:ext>
            </a:extLst>
          </p:cNvPr>
          <p:cNvSpPr txBox="1"/>
          <p:nvPr/>
        </p:nvSpPr>
        <p:spPr>
          <a:xfrm>
            <a:off x="8403736" y="1471471"/>
            <a:ext cx="1404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Gyengítés:</a:t>
            </a:r>
          </a:p>
        </p:txBody>
      </p:sp>
    </p:spTree>
    <p:extLst>
      <p:ext uri="{BB962C8B-B14F-4D97-AF65-F5344CB8AC3E}">
        <p14:creationId xmlns:p14="http://schemas.microsoft.com/office/powerpoint/2010/main" val="1747376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Hanghullámok:</a:t>
            </a:r>
          </a:p>
          <a:p>
            <a:r>
              <a:rPr lang="hu-HU" dirty="0"/>
              <a:t>Igazolás: hullámjelenségek (l</a:t>
            </a:r>
            <a:r>
              <a:rPr lang="hu-HU" b="0" dirty="0"/>
              <a:t>ongitudinális)</a:t>
            </a:r>
            <a:endParaRPr lang="hu-HU" dirty="0"/>
          </a:p>
          <a:p>
            <a:r>
              <a:rPr lang="hu-HU" dirty="0"/>
              <a:t>F</a:t>
            </a:r>
            <a:r>
              <a:rPr lang="hu-HU" b="0" dirty="0"/>
              <a:t>orrás: rezgő test; közeg kell a terjedéshez</a:t>
            </a:r>
          </a:p>
          <a:p>
            <a:r>
              <a:rPr lang="hu-HU" dirty="0"/>
              <a:t>Hangerősség: </a:t>
            </a:r>
            <a:r>
              <a:rPr lang="hu-HU" i="1" dirty="0"/>
              <a:t>I</a:t>
            </a:r>
            <a:r>
              <a:rPr lang="hu-HU" dirty="0"/>
              <a:t>, W/m</a:t>
            </a:r>
            <a:r>
              <a:rPr lang="hu-HU" baseline="30000" dirty="0"/>
              <a:t>2 </a:t>
            </a:r>
            <a:r>
              <a:rPr lang="hu-HU" dirty="0"/>
              <a:t>= J/(s m</a:t>
            </a:r>
            <a:r>
              <a:rPr lang="hu-HU" baseline="30000" dirty="0"/>
              <a:t>2</a:t>
            </a:r>
            <a:r>
              <a:rPr lang="hu-HU" dirty="0"/>
              <a:t>) (merőleges felületre)</a:t>
            </a:r>
            <a:r>
              <a:rPr lang="hu-HU" baseline="30000" dirty="0"/>
              <a:t> </a:t>
            </a:r>
            <a:r>
              <a:rPr lang="hu-HU" dirty="0"/>
              <a:t>, távolságfüggés, kapcsolat az amplitúdóval</a:t>
            </a:r>
          </a:p>
          <a:p>
            <a:r>
              <a:rPr lang="hu-HU" b="0" dirty="0"/>
              <a:t>H</a:t>
            </a:r>
            <a:r>
              <a:rPr lang="hu-HU" dirty="0"/>
              <a:t>angmagasság = rezgésszám: abszolút (</a:t>
            </a:r>
            <a:r>
              <a:rPr lang="hu-HU" i="1" dirty="0"/>
              <a:t>f</a:t>
            </a:r>
            <a:r>
              <a:rPr lang="hu-HU" dirty="0"/>
              <a:t>), relatív = hangköz (</a:t>
            </a:r>
            <a:r>
              <a:rPr lang="hu-HU" i="1" dirty="0"/>
              <a:t>f</a:t>
            </a:r>
            <a:r>
              <a:rPr lang="hu-HU" i="1" baseline="-25000" dirty="0"/>
              <a:t>1</a:t>
            </a:r>
            <a:r>
              <a:rPr lang="hu-HU" i="1" dirty="0"/>
              <a:t>/f</a:t>
            </a:r>
            <a:r>
              <a:rPr lang="hu-HU" i="1" baseline="-25000" dirty="0"/>
              <a:t>2</a:t>
            </a:r>
            <a:r>
              <a:rPr lang="hu-HU" dirty="0"/>
              <a:t>);</a:t>
            </a:r>
            <a:br>
              <a:rPr lang="hu-HU" dirty="0"/>
            </a:br>
            <a:r>
              <a:rPr lang="hu-HU" dirty="0"/>
              <a:t>2:1 = oktáv</a:t>
            </a:r>
          </a:p>
          <a:p>
            <a:r>
              <a:rPr lang="hu-HU" b="0" dirty="0"/>
              <a:t>Infrahang &lt; 20 Hz</a:t>
            </a:r>
            <a:r>
              <a:rPr lang="hu-HU" dirty="0"/>
              <a:t>, ultrahang &gt; 16000 Hz (nem érzékeljük)</a:t>
            </a:r>
          </a:p>
        </p:txBody>
      </p:sp>
    </p:spTree>
    <p:extLst>
      <p:ext uri="{BB962C8B-B14F-4D97-AF65-F5344CB8AC3E}">
        <p14:creationId xmlns:p14="http://schemas.microsoft.com/office/powerpoint/2010/main" val="1851619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Hanghullámok 2:</a:t>
            </a:r>
          </a:p>
          <a:p>
            <a:r>
              <a:rPr lang="hu-HU" b="0" dirty="0"/>
              <a:t>Hangszín: alaphang + felharmonikusok (amplitúdó, frekvencia, fázis)</a:t>
            </a:r>
          </a:p>
          <a:p>
            <a:r>
              <a:rPr lang="hu-HU" dirty="0"/>
              <a:t>Hangsebesség (közegfüggő, fényénél sokkal kisebb)</a:t>
            </a:r>
          </a:p>
          <a:p>
            <a:r>
              <a:rPr lang="hu-HU" b="0" dirty="0"/>
              <a:t>Doppler-effektus: mozgó megfigyelő/forrás miatt más frekvencia; közeledéskor magasabb, távolodáskor mélyebb, minden hullámnál megfigyelhető</a:t>
            </a:r>
          </a:p>
          <a:p>
            <a:r>
              <a:rPr lang="hu-HU" dirty="0"/>
              <a:t>Mozgó forrás: más frekvenciájú kibocsátott hang, mozgó megfigyelő: más frekvencia észlelése (a kettő együtt is elképzelhető)</a:t>
            </a:r>
          </a:p>
          <a:p>
            <a:r>
              <a:rPr lang="hu-HU" dirty="0"/>
              <a:t>Hangsebesség feletti mozgás: hangrobbanás, kúppaláston hullámfrontok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A1B5B8D4-0232-4E6C-9741-20288A589FF9}"/>
                  </a:ext>
                </a:extLst>
              </p:cNvPr>
              <p:cNvSpPr txBox="1"/>
              <p:nvPr/>
            </p:nvSpPr>
            <p:spPr>
              <a:xfrm>
                <a:off x="9679113" y="2426686"/>
                <a:ext cx="16746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hu-HU" i="1">
                          <a:latin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A1B5B8D4-0232-4E6C-9741-20288A589F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9113" y="2426686"/>
                <a:ext cx="1674687" cy="369332"/>
              </a:xfrm>
              <a:prstGeom prst="rect">
                <a:avLst/>
              </a:prstGeom>
              <a:blipFill>
                <a:blip r:embed="rId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8545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Elektromágneses hullám létrehozása:</a:t>
            </a:r>
          </a:p>
          <a:p>
            <a:r>
              <a:rPr lang="hu-HU" dirty="0"/>
              <a:t>LC kör (elektromos rezgőkör), energia elektromos és mágneses térben, mechanikai analógia</a:t>
            </a:r>
          </a:p>
          <a:p>
            <a:r>
              <a:rPr lang="hu-HU" b="0" dirty="0"/>
              <a:t>Energiaveszteség (ellenállás, szórt tér), csatolás (rezonancia)</a:t>
            </a:r>
          </a:p>
          <a:p>
            <a:r>
              <a:rPr lang="hu-HU" dirty="0"/>
              <a:t>Elektromos és mágneses tér változása egymást keltik (örvények): hullám (transzverzális, vákuumban </a:t>
            </a:r>
            <a:r>
              <a:rPr lang="hu-HU" i="1" dirty="0"/>
              <a:t>c</a:t>
            </a:r>
            <a:r>
              <a:rPr lang="hu-HU" dirty="0"/>
              <a:t>, a fény is az, kísérletek)</a:t>
            </a:r>
            <a:endParaRPr lang="hu-HU" b="0" dirty="0"/>
          </a:p>
          <a:p>
            <a:endParaRPr lang="hu-HU" b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831E5CAE-A48C-40FA-81C0-F8BC35CA29DC}"/>
                  </a:ext>
                </a:extLst>
              </p:cNvPr>
              <p:cNvSpPr txBox="1"/>
              <p:nvPr/>
            </p:nvSpPr>
            <p:spPr>
              <a:xfrm>
                <a:off x="9771580" y="1367164"/>
                <a:ext cx="2239766" cy="664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i="1" smtClean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hu-HU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hu-H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u-HU" i="1">
                                  <a:latin typeface="Cambria Math" panose="02040503050406030204" pitchFamily="18" charset="0"/>
                                </a:rPr>
                                <m:t>𝐿𝐶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831E5CAE-A48C-40FA-81C0-F8BC35CA29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1580" y="1367164"/>
                <a:ext cx="2239766" cy="66460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Kép 5">
            <a:extLst>
              <a:ext uri="{FF2B5EF4-FFF2-40B4-BE49-F238E27FC236}">
                <a16:creationId xmlns:a16="http://schemas.microsoft.com/office/drawing/2014/main" id="{05FB733C-4759-437F-95A5-54EFD892FC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227" y="4243263"/>
            <a:ext cx="3048000" cy="1720850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9707EDDF-BA11-4209-A3C7-FD71FBA4C1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0344" y="4243105"/>
            <a:ext cx="4843409" cy="172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955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Elektromágneses hullám hullámjelenségei:</a:t>
            </a:r>
          </a:p>
          <a:p>
            <a:r>
              <a:rPr lang="hu-HU" dirty="0"/>
              <a:t>Egyenes terjedés, p</a:t>
            </a:r>
            <a:r>
              <a:rPr lang="hu-HU" b="0" dirty="0"/>
              <a:t>olarizáció (izzólámpa)</a:t>
            </a:r>
          </a:p>
          <a:p>
            <a:r>
              <a:rPr lang="hu-HU" dirty="0"/>
              <a:t>Visszaverődés, törés (vezető visszaveri, szigetelő átengedi, benne törik, hullámhosszváltozás)</a:t>
            </a:r>
          </a:p>
          <a:p>
            <a:r>
              <a:rPr lang="hu-HU" b="0" dirty="0"/>
              <a:t>Állóhullám (visszaverődés, izzó periodikusan gyullad)</a:t>
            </a:r>
          </a:p>
          <a:p>
            <a:r>
              <a:rPr lang="hu-HU" dirty="0"/>
              <a:t>Elektromágneses hullám: merőlegesen polarizált </a:t>
            </a:r>
            <a:r>
              <a:rPr lang="hu-HU" i="1" dirty="0"/>
              <a:t>E</a:t>
            </a:r>
            <a:r>
              <a:rPr lang="hu-HU" dirty="0"/>
              <a:t>, </a:t>
            </a:r>
            <a:r>
              <a:rPr lang="hu-HU" i="1" dirty="0"/>
              <a:t>B</a:t>
            </a:r>
            <a:r>
              <a:rPr lang="hu-HU" dirty="0"/>
              <a:t> hullámok, azonos fázis</a:t>
            </a:r>
          </a:p>
          <a:p>
            <a:r>
              <a:rPr lang="hu-HU" b="0" dirty="0"/>
              <a:t>Vevőben </a:t>
            </a:r>
            <a:r>
              <a:rPr lang="hu-HU" b="0" i="1" dirty="0"/>
              <a:t>E</a:t>
            </a:r>
            <a:r>
              <a:rPr lang="hu-HU" b="0" dirty="0"/>
              <a:t> hoz létre áramot (a síkjába fordítva van jel)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A7FF023F-2848-4515-A361-54D4F020E0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3073" y="4239516"/>
            <a:ext cx="30480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286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38FAD6-74EE-42B1-A45A-429090C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0" dirty="0"/>
              <a:t>Elektromágneses spektrum:</a:t>
            </a:r>
          </a:p>
          <a:p>
            <a:r>
              <a:rPr lang="hu-HU" b="0" dirty="0"/>
              <a:t>Frekvencia szerinti osztályzás (nincs éles határ, a</a:t>
            </a:r>
            <a:r>
              <a:rPr lang="hu-HU" dirty="0"/>
              <a:t>zonos felépítés, </a:t>
            </a:r>
            <a:r>
              <a:rPr lang="hu-HU" i="1" dirty="0"/>
              <a:t>c</a:t>
            </a:r>
            <a:r>
              <a:rPr lang="hu-HU" dirty="0"/>
              <a:t>)</a:t>
            </a:r>
          </a:p>
          <a:p>
            <a:r>
              <a:rPr lang="hu-HU" b="0" dirty="0"/>
              <a:t>Rádióhullám (kis frekvencia, csillagászat, távközlés)</a:t>
            </a:r>
          </a:p>
          <a:p>
            <a:r>
              <a:rPr lang="hu-HU" dirty="0"/>
              <a:t>Mikrohullám (mikró, gyógyászat, radar)</a:t>
            </a:r>
          </a:p>
          <a:p>
            <a:r>
              <a:rPr lang="hu-HU" b="0" dirty="0"/>
              <a:t>Infravörös (melegítés)</a:t>
            </a:r>
          </a:p>
          <a:p>
            <a:r>
              <a:rPr lang="hu-HU" dirty="0"/>
              <a:t>Látható </a:t>
            </a:r>
          </a:p>
          <a:p>
            <a:r>
              <a:rPr lang="hu-HU" b="0" dirty="0"/>
              <a:t>Ultraviola (UV,</a:t>
            </a:r>
            <a:r>
              <a:rPr lang="hu-HU" dirty="0"/>
              <a:t> bőrrák)</a:t>
            </a:r>
          </a:p>
          <a:p>
            <a:r>
              <a:rPr lang="hu-HU" b="0" dirty="0"/>
              <a:t>Röntgen (nagy áthatolóképesség, roncsolás, diagnosztika)</a:t>
            </a:r>
          </a:p>
          <a:p>
            <a:r>
              <a:rPr lang="hu-HU" dirty="0"/>
              <a:t>G</a:t>
            </a:r>
            <a:r>
              <a:rPr lang="hu-HU" b="0" dirty="0"/>
              <a:t>amma (nagy frekvencia, roncsolás, magfolyamatok, sugárterápia)</a:t>
            </a:r>
          </a:p>
        </p:txBody>
      </p:sp>
    </p:spTree>
    <p:extLst>
      <p:ext uri="{BB962C8B-B14F-4D97-AF65-F5344CB8AC3E}">
        <p14:creationId xmlns:p14="http://schemas.microsoft.com/office/powerpoint/2010/main" val="3767605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11639</TotalTime>
  <Words>723</Words>
  <Application>Microsoft Office PowerPoint</Application>
  <PresentationFormat>Szélesvásznú</PresentationFormat>
  <Paragraphs>104</Paragraphs>
  <Slides>12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Office-téma</vt:lpstr>
      <vt:lpstr>BME TTK Emelt Fizika Érettségi felkészítő 2022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  <vt:lpstr>Elméleti Bevezető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Fizika Érettségifelkészítő</dc:title>
  <dc:creator>Fehérvári Gergő</dc:creator>
  <cp:lastModifiedBy>vliliomszal@gmail.com</cp:lastModifiedBy>
  <cp:revision>57</cp:revision>
  <dcterms:created xsi:type="dcterms:W3CDTF">2022-02-15T15:05:16Z</dcterms:created>
  <dcterms:modified xsi:type="dcterms:W3CDTF">2022-03-23T22:13:58Z</dcterms:modified>
</cp:coreProperties>
</file>