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57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58CBD-C579-4791-865D-2343C8275517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FB7C6-9BB9-4804-9054-70677162C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82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FB7C6-9BB9-4804-9054-70677162C6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05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2F4B3889-B5E4-429D-A3DD-5F96DEA4B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="" xmlns:a16="http://schemas.microsoft.com/office/drawing/2014/main" id="{E66D1022-79C0-4C70-BCFA-B94B11907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1353C4B3-497B-47CD-AD3F-9A94619B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22E371AB-E746-4FD9-BD78-6C721885C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87E87514-EAAA-492A-B936-24567080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4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AE8CCA48-D1C2-4ECA-B900-6034F1602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="" xmlns:a16="http://schemas.microsoft.com/office/drawing/2014/main" id="{21DCD7A7-7AEF-4456-92F9-0D7DBC5E2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39859A38-A61F-46E9-82B6-3BE8B542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6690BFE1-5DEA-442B-95E7-3AB31A2D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16CBA6FF-6E50-4BA8-8B4E-115E661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="" xmlns:a16="http://schemas.microsoft.com/office/drawing/2014/main" id="{E2027884-0DE3-49A9-ACEB-2B97D7606006}"/>
              </a:ext>
            </a:extLst>
          </p:cNvPr>
          <p:cNvCxnSpPr/>
          <p:nvPr userDrawn="1"/>
        </p:nvCxnSpPr>
        <p:spPr>
          <a:xfrm>
            <a:off x="838200" y="1695630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50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="" xmlns:a16="http://schemas.microsoft.com/office/drawing/2014/main" id="{386C53E6-0831-4869-9DE5-2E60ED4E1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="" xmlns:a16="http://schemas.microsoft.com/office/drawing/2014/main" id="{F20D1950-B393-4EA1-89B1-9C444F4BD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6C1F1C0F-530C-4419-BED7-20924F29B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53A1F367-E491-4E67-9A3D-A7281E82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3A7E2911-E7B8-45C4-9327-16C1B0319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85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C9DEF7BF-A8C5-42B8-B150-7FAD9F9C8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0D1276CD-DD64-43E8-ACCE-3986FC45B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4"/>
            <a:ext cx="10515600" cy="48097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5C0F8051-99E8-4AA6-8A21-CDF7B74C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DF9088DC-9094-45BA-B0B7-0D7C1564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F5D69A25-1501-4284-88FA-DB24DDA06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Egyenes összekötő 6">
            <a:extLst>
              <a:ext uri="{FF2B5EF4-FFF2-40B4-BE49-F238E27FC236}">
                <a16:creationId xmlns="" xmlns:a16="http://schemas.microsoft.com/office/drawing/2014/main" id="{AE285537-CEA9-421F-8578-DFD75B109C5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17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3A51D033-1E73-4FFA-A49F-3170F4241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FE5428AC-7033-4B90-9180-0F16C8637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DF1C6829-0060-4A29-A7A4-40D5D094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0F76BE78-E58F-4505-A254-30E6E819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032A2B64-7C34-4BB5-8397-AF480532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76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8EDCDB67-F8E2-482E-9B96-35DC63E35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="" xmlns:a16="http://schemas.microsoft.com/office/drawing/2014/main" id="{83E808BF-005D-4550-9CC7-B5F3C5E52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0068D4D3-653F-4023-8F7D-CDEA6B1B2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8DFCFB21-9878-4C0F-AF2F-328532B9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300E6E43-E527-4BF8-866D-0E7D16E0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ím 1">
            <a:extLst>
              <a:ext uri="{FF2B5EF4-FFF2-40B4-BE49-F238E27FC236}">
                <a16:creationId xmlns="" xmlns:a16="http://schemas.microsoft.com/office/drawing/2014/main" id="{8FC29F93-16FD-4EC8-8954-AC3A96E7D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0" name="Egyenes összekötő 9">
            <a:extLst>
              <a:ext uri="{FF2B5EF4-FFF2-40B4-BE49-F238E27FC236}">
                <a16:creationId xmlns="" xmlns:a16="http://schemas.microsoft.com/office/drawing/2014/main" id="{17945EC2-4BD7-4671-B94E-C87EF0AF669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2B25A5CB-97A4-4251-8E62-70215F52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2078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="" xmlns:a16="http://schemas.microsoft.com/office/drawing/2014/main" id="{9EC48DFD-95CC-40E7-930D-C2810A34D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5033"/>
            <a:ext cx="5157787" cy="4014630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GB" dirty="0"/>
          </a:p>
        </p:txBody>
      </p:sp>
      <p:sp>
        <p:nvSpPr>
          <p:cNvPr id="5" name="Szöveg helye 4">
            <a:extLst>
              <a:ext uri="{FF2B5EF4-FFF2-40B4-BE49-F238E27FC236}">
                <a16:creationId xmlns="" xmlns:a16="http://schemas.microsoft.com/office/drawing/2014/main" id="{4FC7B2E8-89D3-4E5F-80C0-B8592A25F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32078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="" xmlns:a16="http://schemas.microsoft.com/office/drawing/2014/main" id="{7EBE677F-A5CF-46C3-9965-18EDE51CB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75033"/>
            <a:ext cx="5183188" cy="401463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="" xmlns:a16="http://schemas.microsoft.com/office/drawing/2014/main" id="{DD1ABE49-EF18-46DF-A6AA-58E4027DE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="" xmlns:a16="http://schemas.microsoft.com/office/drawing/2014/main" id="{20F8A5E3-E5DE-4289-8417-15A04AC9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="" xmlns:a16="http://schemas.microsoft.com/office/drawing/2014/main" id="{DA67AE43-869A-4FAC-AE20-7E2FF628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ím 1">
            <a:extLst>
              <a:ext uri="{FF2B5EF4-FFF2-40B4-BE49-F238E27FC236}">
                <a16:creationId xmlns="" xmlns:a16="http://schemas.microsoft.com/office/drawing/2014/main" id="{4D7631CE-1738-45C5-A5C9-AE1BB545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2" name="Egyenes összekötő 11">
            <a:extLst>
              <a:ext uri="{FF2B5EF4-FFF2-40B4-BE49-F238E27FC236}">
                <a16:creationId xmlns="" xmlns:a16="http://schemas.microsoft.com/office/drawing/2014/main" id="{CB43BEA9-DC17-40A9-A8FA-FF3794239C92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31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>
            <a:extLst>
              <a:ext uri="{FF2B5EF4-FFF2-40B4-BE49-F238E27FC236}">
                <a16:creationId xmlns="" xmlns:a16="http://schemas.microsoft.com/office/drawing/2014/main" id="{1D00A28E-45BF-4F16-8514-869C3366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="" xmlns:a16="http://schemas.microsoft.com/office/drawing/2014/main" id="{BC9A97A4-D29F-4677-B5B2-640CAD8B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568F8BD9-C6F3-4447-8F99-0557F21C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ím 1">
            <a:extLst>
              <a:ext uri="{FF2B5EF4-FFF2-40B4-BE49-F238E27FC236}">
                <a16:creationId xmlns="" xmlns:a16="http://schemas.microsoft.com/office/drawing/2014/main" id="{FF19F25B-EA18-44BF-B33D-4C29A37F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8" name="Egyenes összekötő 7">
            <a:extLst>
              <a:ext uri="{FF2B5EF4-FFF2-40B4-BE49-F238E27FC236}">
                <a16:creationId xmlns="" xmlns:a16="http://schemas.microsoft.com/office/drawing/2014/main" id="{6512EA58-8A49-4AD0-B5BE-C5703AF8E1DF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98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="" xmlns:a16="http://schemas.microsoft.com/office/drawing/2014/main" id="{50796424-B506-4DD1-A823-CB594659B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="" xmlns:a16="http://schemas.microsoft.com/office/drawing/2014/main" id="{60290167-3097-4662-946F-CDF8D1270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B1A5FA0C-681E-4739-BF9B-0363D2B0B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8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57F9A4ED-2534-41AE-BE05-643FA0159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D7583F6A-DF2C-4EF0-9529-2B7B59201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="" xmlns:a16="http://schemas.microsoft.com/office/drawing/2014/main" id="{3C67912D-767A-406D-A1DD-752153DA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FD0C1F05-3A14-4C1E-9853-CB4B972C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982D19CA-4137-4C0A-B36D-575CE634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B231F7B4-BA85-407D-8645-BC8AF502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="" xmlns:a16="http://schemas.microsoft.com/office/drawing/2014/main" id="{6F250C07-59BC-48FD-B059-108458099089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88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6E5E6DA6-2D9C-48E1-A786-19DB909AE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="" xmlns:a16="http://schemas.microsoft.com/office/drawing/2014/main" id="{B7DF9C2C-E2D7-4735-88AA-F50CE9DBA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="" xmlns:a16="http://schemas.microsoft.com/office/drawing/2014/main" id="{A6E760B4-27EB-4D08-9A5E-47399C92F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41B93000-DE46-4E7C-B011-116BA454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8FB6FD27-44BC-4DD3-A8B3-0EF998F3B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BF85C83D-A66E-477A-9AF2-AB24D08C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="" xmlns:a16="http://schemas.microsoft.com/office/drawing/2014/main" id="{392BF8F4-48D8-4282-8CC2-16B65238C933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1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="" xmlns:a16="http://schemas.microsoft.com/office/drawing/2014/main" id="{7DD4A5C7-66EC-446C-9EB8-87FF9729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E2324600-F635-4F52-A129-A4CA0C567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612F6989-99B4-4B78-ABFD-C28934E168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EEA5C-CA51-4040-B72B-F6EE53890679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DDF70A73-4B40-48A3-AE15-696DAB9FE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EC91B776-AB11-456A-B239-E66E9F754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Kép 7">
            <a:extLst>
              <a:ext uri="{FF2B5EF4-FFF2-40B4-BE49-F238E27FC236}">
                <a16:creationId xmlns="" xmlns:a16="http://schemas.microsoft.com/office/drawing/2014/main" id="{B2B1F7DA-6D75-414A-A238-081D01EFA70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776" y="5922687"/>
            <a:ext cx="735925" cy="735925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="" xmlns:a16="http://schemas.microsoft.com/office/drawing/2014/main" id="{ADA72858-EE63-48AD-A01C-2C42AD08B358}"/>
              </a:ext>
            </a:extLst>
          </p:cNvPr>
          <p:cNvSpPr txBox="1"/>
          <p:nvPr userDrawn="1"/>
        </p:nvSpPr>
        <p:spPr>
          <a:xfrm>
            <a:off x="4105936" y="6121372"/>
            <a:ext cx="3980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>
                    <a:lumMod val="50000"/>
                  </a:schemeClr>
                </a:solidFill>
              </a:rPr>
              <a:t>BME TTK Emelt Fizika Érettségifelkészítő 2022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C2B53058-227F-47B3-AB67-DEF6809A4D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991641"/>
            <a:ext cx="2117459" cy="59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94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="" xmlns:a16="http://schemas.microsoft.com/office/drawing/2014/main" id="{4577A537-029C-47A5-B1BE-C805F9372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37445"/>
            <a:ext cx="9144000" cy="3009069"/>
          </a:xfrm>
        </p:spPr>
        <p:txBody>
          <a:bodyPr>
            <a:normAutofit/>
          </a:bodyPr>
          <a:lstStyle/>
          <a:p>
            <a:r>
              <a:rPr lang="hu-HU" dirty="0"/>
              <a:t>BME TTK</a:t>
            </a:r>
            <a:br>
              <a:rPr lang="hu-HU" dirty="0"/>
            </a:br>
            <a:r>
              <a:rPr lang="hu-HU" dirty="0">
                <a:solidFill>
                  <a:srgbClr val="0070C0"/>
                </a:solidFill>
              </a:rPr>
              <a:t>Emelt Fizika</a:t>
            </a:r>
            <a:br>
              <a:rPr lang="hu-HU" dirty="0">
                <a:solidFill>
                  <a:srgbClr val="0070C0"/>
                </a:solidFill>
              </a:rPr>
            </a:br>
            <a:r>
              <a:rPr lang="hu-HU" dirty="0"/>
              <a:t>Érettségi felkészítő 2022</a:t>
            </a:r>
            <a:endParaRPr lang="en-GB" dirty="0"/>
          </a:p>
        </p:txBody>
      </p:sp>
      <p:sp>
        <p:nvSpPr>
          <p:cNvPr id="5" name="Alcím 2">
            <a:extLst>
              <a:ext uri="{FF2B5EF4-FFF2-40B4-BE49-F238E27FC236}">
                <a16:creationId xmlns="" xmlns:a16="http://schemas.microsoft.com/office/drawing/2014/main" id="{8195CBF3-A39E-477F-983F-8AD8C0713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6812" y="5889458"/>
            <a:ext cx="5618375" cy="8224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000" dirty="0" err="1" smtClean="0"/>
              <a:t>Sájerman</a:t>
            </a:r>
            <a:r>
              <a:rPr lang="hu-HU" sz="2000" dirty="0" smtClean="0"/>
              <a:t> Klára</a:t>
            </a:r>
            <a:endParaRPr lang="hu-HU" sz="2000" dirty="0"/>
          </a:p>
          <a:p>
            <a:r>
              <a:rPr lang="hu-HU" sz="2000" dirty="0"/>
              <a:t>BME Fizika </a:t>
            </a:r>
            <a:r>
              <a:rPr lang="hu-HU" sz="2000" dirty="0" err="1"/>
              <a:t>BSc</a:t>
            </a:r>
            <a:endParaRPr lang="en-GB" sz="2000" dirty="0"/>
          </a:p>
        </p:txBody>
      </p:sp>
      <p:sp>
        <p:nvSpPr>
          <p:cNvPr id="6" name="Alcím 2">
            <a:extLst>
              <a:ext uri="{FF2B5EF4-FFF2-40B4-BE49-F238E27FC236}">
                <a16:creationId xmlns="" xmlns:a16="http://schemas.microsoft.com/office/drawing/2014/main" id="{382CD8FA-6529-4DB8-B22B-6677879BC142}"/>
              </a:ext>
            </a:extLst>
          </p:cNvPr>
          <p:cNvSpPr txBox="1">
            <a:spLocks/>
          </p:cNvSpPr>
          <p:nvPr/>
        </p:nvSpPr>
        <p:spPr>
          <a:xfrm>
            <a:off x="1523999" y="4156572"/>
            <a:ext cx="9144000" cy="9228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dirty="0" smtClean="0"/>
              <a:t>II. </a:t>
            </a:r>
            <a:r>
              <a:rPr lang="hu-HU" sz="3200" dirty="0"/>
              <a:t>Alkalom</a:t>
            </a:r>
          </a:p>
          <a:p>
            <a:r>
              <a:rPr lang="hu-HU" sz="3200" i="1" dirty="0"/>
              <a:t>Az erő, erőhatások folyadékokban, </a:t>
            </a:r>
            <a:r>
              <a:rPr lang="hu-HU" sz="3200" i="1" dirty="0" smtClean="0"/>
              <a:t>gázokban. Merev </a:t>
            </a:r>
            <a:r>
              <a:rPr lang="hu-HU" sz="3200" i="1" dirty="0"/>
              <a:t>testek</a:t>
            </a:r>
          </a:p>
        </p:txBody>
      </p:sp>
    </p:spTree>
    <p:extLst>
      <p:ext uri="{BB962C8B-B14F-4D97-AF65-F5344CB8AC3E}">
        <p14:creationId xmlns:p14="http://schemas.microsoft.com/office/powerpoint/2010/main" val="14530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Elméleti bevezető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Ajánlott irodalom:</a:t>
            </a:r>
          </a:p>
          <a:p>
            <a:pPr lvl="1"/>
            <a:r>
              <a:rPr lang="hu-HU" dirty="0" smtClean="0"/>
              <a:t>Halász Tibor, </a:t>
            </a:r>
            <a:r>
              <a:rPr lang="hu-HU" dirty="0" err="1" smtClean="0"/>
              <a:t>Jurisits</a:t>
            </a:r>
            <a:r>
              <a:rPr lang="hu-HU" dirty="0" smtClean="0"/>
              <a:t> József, Szűcs: Fizika </a:t>
            </a:r>
            <a:r>
              <a:rPr lang="hu-HU" dirty="0"/>
              <a:t>11-12. - Közép- és emelt szintű érettségire </a:t>
            </a:r>
            <a:r>
              <a:rPr lang="hu-HU" dirty="0" smtClean="0"/>
              <a:t>készülőknek (szóbelire)</a:t>
            </a:r>
          </a:p>
          <a:p>
            <a:pPr lvl="1"/>
            <a:r>
              <a:rPr lang="hu-HU" dirty="0" smtClean="0"/>
              <a:t>Dr. Halász Tibor: </a:t>
            </a:r>
            <a:r>
              <a:rPr lang="hu-HU" dirty="0"/>
              <a:t>Érettségi témakörök vázlata fizikából (közép- és emelt szinten) </a:t>
            </a:r>
            <a:r>
              <a:rPr lang="hu-HU" dirty="0" smtClean="0"/>
              <a:t> (szóbelire)</a:t>
            </a:r>
          </a:p>
          <a:p>
            <a:pPr lvl="1"/>
            <a:r>
              <a:rPr lang="hu-HU" dirty="0" smtClean="0"/>
              <a:t>Dér János, Radnai Gyula, Soós Károly: Fizikai feladatok I. (feladatok)</a:t>
            </a:r>
          </a:p>
          <a:p>
            <a:pPr lvl="1"/>
            <a:r>
              <a:rPr lang="hu-HU" dirty="0"/>
              <a:t>Dér János, Radnai Gyula, Soós Károly: Fizikai feladatok </a:t>
            </a:r>
            <a:r>
              <a:rPr lang="hu-HU" dirty="0" smtClean="0"/>
              <a:t>II. (feladatok)</a:t>
            </a:r>
          </a:p>
          <a:p>
            <a:pPr lvl="1"/>
            <a:r>
              <a:rPr lang="hu-HU" dirty="0" smtClean="0"/>
              <a:t>Dr. Mező Tamás, Dr. Nagy Anett: </a:t>
            </a:r>
            <a:r>
              <a:rPr lang="hu-HU" dirty="0"/>
              <a:t>Érettségi </a:t>
            </a:r>
            <a:r>
              <a:rPr lang="hu-HU" dirty="0" err="1"/>
              <a:t>mintafeladatsorok</a:t>
            </a:r>
            <a:r>
              <a:rPr lang="hu-HU" dirty="0"/>
              <a:t> </a:t>
            </a:r>
            <a:r>
              <a:rPr lang="hu-HU" dirty="0" smtClean="0"/>
              <a:t>fizikából (teljes feladatsor)</a:t>
            </a:r>
          </a:p>
          <a:p>
            <a:pPr lvl="1"/>
            <a:r>
              <a:rPr lang="hu-HU" dirty="0" smtClean="0"/>
              <a:t>Holics László: Fizika összefoglaló (komplex összefoglaló)</a:t>
            </a:r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pPr marL="457200" lvl="1" indent="0">
              <a:buNone/>
            </a:pPr>
            <a:endParaRPr lang="hu-HU" dirty="0"/>
          </a:p>
          <a:p>
            <a:pPr lvl="1"/>
            <a:endParaRPr lang="hu-HU" dirty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26841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3600" dirty="0" smtClean="0"/>
              <a:t>Dinamika</a:t>
            </a:r>
            <a:r>
              <a:rPr lang="hu-HU" sz="3600" b="0" dirty="0" smtClean="0"/>
              <a:t>:</a:t>
            </a:r>
            <a:endParaRPr lang="hu-HU" sz="3600" b="0" dirty="0"/>
          </a:p>
          <a:p>
            <a:r>
              <a:rPr lang="hu-HU" dirty="0" smtClean="0"/>
              <a:t>Mivel foglakozik a dinamika?</a:t>
            </a:r>
            <a:endParaRPr lang="hu-HU" b="0" dirty="0"/>
          </a:p>
          <a:p>
            <a:r>
              <a:rPr lang="hu-HU" dirty="0" smtClean="0"/>
              <a:t>Ismétlés: sebesség, gyorsulás, erő</a:t>
            </a:r>
          </a:p>
          <a:p>
            <a:r>
              <a:rPr lang="hu-HU" dirty="0" smtClean="0"/>
              <a:t>Vonatkoztatási rendszer, </a:t>
            </a:r>
            <a:r>
              <a:rPr lang="hu-HU" dirty="0" err="1" smtClean="0"/>
              <a:t>inerciarendszer</a:t>
            </a:r>
            <a:endParaRPr lang="hu-HU" dirty="0"/>
          </a:p>
          <a:p>
            <a:r>
              <a:rPr lang="hu-HU" dirty="0" smtClean="0"/>
              <a:t>Newton törvények:</a:t>
            </a:r>
          </a:p>
          <a:p>
            <a:pPr lvl="1"/>
            <a:r>
              <a:rPr lang="hu-HU" dirty="0" smtClean="0"/>
              <a:t>I.: </a:t>
            </a: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tehetetlenség </a:t>
            </a:r>
            <a:r>
              <a:rPr lang="hu-HU" dirty="0" smtClean="0"/>
              <a:t>törvénye </a:t>
            </a:r>
            <a:endParaRPr lang="hu-HU" dirty="0"/>
          </a:p>
          <a:p>
            <a:pPr lvl="1"/>
            <a:r>
              <a:rPr lang="hu-HU" dirty="0" smtClean="0"/>
              <a:t>II.: A dinamika alaptörvénye </a:t>
            </a:r>
            <a:r>
              <a:rPr lang="hu-HU" dirty="0" smtClean="0"/>
              <a:t>  </a:t>
            </a:r>
            <a:endParaRPr lang="hu-HU" dirty="0"/>
          </a:p>
          <a:p>
            <a:pPr lvl="1"/>
            <a:r>
              <a:rPr lang="hu-HU" dirty="0" smtClean="0"/>
              <a:t>III.: Hatás-ellenhatás törvénye</a:t>
            </a:r>
          </a:p>
          <a:p>
            <a:pPr lvl="1"/>
            <a:r>
              <a:rPr lang="hu-HU" dirty="0" smtClean="0"/>
              <a:t>IV.: Erőhatások függetlenségének elve</a:t>
            </a:r>
            <a:endParaRPr lang="hu-HU" dirty="0"/>
          </a:p>
          <a:p>
            <a:r>
              <a:rPr lang="hu-HU" b="0" dirty="0" smtClean="0"/>
              <a:t>Kényszererők, szabad erők</a:t>
            </a:r>
          </a:p>
          <a:p>
            <a:r>
              <a:rPr lang="hu-HU" dirty="0" smtClean="0"/>
              <a:t>Tehetetlenség</a:t>
            </a:r>
            <a:endParaRPr lang="hu-HU" b="0" dirty="0"/>
          </a:p>
          <a:p>
            <a:endParaRPr lang="hu-HU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>
                <a:extLst>
                  <a:ext uri="{FF2B5EF4-FFF2-40B4-BE49-F238E27FC236}">
                    <a16:creationId xmlns="" xmlns:a16="http://schemas.microsoft.com/office/drawing/2014/main" id="{F445D264-BD88-46EC-B4DC-D1588328CCD0}"/>
                  </a:ext>
                </a:extLst>
              </p:cNvPr>
              <p:cNvSpPr txBox="1"/>
              <p:nvPr/>
            </p:nvSpPr>
            <p:spPr>
              <a:xfrm>
                <a:off x="5129213" y="3436928"/>
                <a:ext cx="1374686" cy="764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hu-H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Szövegdoboz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445D264-BD88-46EC-B4DC-D1588328CC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213" y="3436928"/>
                <a:ext cx="1374686" cy="76456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>
                <a:extLst>
                  <a:ext uri="{FF2B5EF4-FFF2-40B4-BE49-F238E27FC236}">
                    <a16:creationId xmlns="" xmlns:a16="http://schemas.microsoft.com/office/drawing/2014/main" id="{F91E7CDD-6C28-4494-A624-FA83721378F7}"/>
                  </a:ext>
                </a:extLst>
              </p:cNvPr>
              <p:cNvSpPr txBox="1"/>
              <p:nvPr/>
            </p:nvSpPr>
            <p:spPr>
              <a:xfrm>
                <a:off x="5816556" y="4032278"/>
                <a:ext cx="1198405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u-HU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b="0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b="0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5" name="Szövegdoboz 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91E7CDD-6C28-4494-A624-FA8372137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556" y="4032278"/>
                <a:ext cx="1198405" cy="402931"/>
              </a:xfrm>
              <a:prstGeom prst="rect">
                <a:avLst/>
              </a:prstGeom>
              <a:blipFill rotWithShape="0">
                <a:blip r:embed="rId3"/>
                <a:stretch>
                  <a:fillRect t="-22388" r="-1319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>
                <a:extLst>
                  <a:ext uri="{FF2B5EF4-FFF2-40B4-BE49-F238E27FC236}">
                    <a16:creationId xmlns="" xmlns:a16="http://schemas.microsoft.com/office/drawing/2014/main" id="{F91E7CDD-6C28-4494-A624-FA83721378F7}"/>
                  </a:ext>
                </a:extLst>
              </p:cNvPr>
              <p:cNvSpPr txBox="1"/>
              <p:nvPr/>
            </p:nvSpPr>
            <p:spPr>
              <a:xfrm>
                <a:off x="5999844" y="4446809"/>
                <a:ext cx="2030233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hu-HU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hu-HU" b="0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sub>
                          </m:sSub>
                        </m:e>
                      </m:acc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dirty="0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hu-HU" b="0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  <m:t>𝑏𝑎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6" name="Szövegdoboz 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91E7CDD-6C28-4494-A624-FA8372137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844" y="4446809"/>
                <a:ext cx="2030233" cy="4029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Szövegdoboz 6">
                <a:extLst>
                  <a:ext uri="{FF2B5EF4-FFF2-40B4-BE49-F238E27FC236}">
                    <a16:creationId xmlns="" xmlns:a16="http://schemas.microsoft.com/office/drawing/2014/main" id="{F445D264-BD88-46EC-B4DC-D1588328CCD0}"/>
                  </a:ext>
                </a:extLst>
              </p:cNvPr>
              <p:cNvSpPr txBox="1"/>
              <p:nvPr/>
            </p:nvSpPr>
            <p:spPr>
              <a:xfrm>
                <a:off x="6655391" y="4836334"/>
                <a:ext cx="1374686" cy="764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hu-H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7" name="Szövegdoboz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445D264-BD88-46EC-B4DC-D1588328CC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5391" y="4836334"/>
                <a:ext cx="1374686" cy="7645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926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600" b="0" dirty="0" smtClean="0"/>
              <a:t>Folyadékok és gázok:</a:t>
            </a:r>
            <a:endParaRPr lang="hu-HU" sz="3600" b="0" dirty="0"/>
          </a:p>
          <a:p>
            <a:r>
              <a:rPr lang="hu-HU" dirty="0" smtClean="0"/>
              <a:t>Hidrosztatika</a:t>
            </a:r>
          </a:p>
          <a:p>
            <a:pPr lvl="1"/>
            <a:r>
              <a:rPr lang="hu-HU" dirty="0" smtClean="0"/>
              <a:t>Jellemző paraméterek, mértékegységek</a:t>
            </a:r>
          </a:p>
          <a:p>
            <a:pPr lvl="1"/>
            <a:r>
              <a:rPr lang="hu-HU" dirty="0" smtClean="0"/>
              <a:t>Nyomás irány- és helyfüggése</a:t>
            </a:r>
          </a:p>
          <a:p>
            <a:pPr lvl="1"/>
            <a:r>
              <a:rPr lang="hu-HU" dirty="0" smtClean="0"/>
              <a:t>Pascal-törvény, hidrosztatikai nyomás, felhajtóerő</a:t>
            </a:r>
          </a:p>
          <a:p>
            <a:pPr lvl="1"/>
            <a:r>
              <a:rPr lang="hu-HU" dirty="0" smtClean="0"/>
              <a:t>Közlekedő edények, felületi </a:t>
            </a:r>
            <a:r>
              <a:rPr lang="hu-HU" dirty="0" smtClean="0"/>
              <a:t>jelenségek</a:t>
            </a:r>
            <a:endParaRPr lang="hu-HU" dirty="0" smtClean="0"/>
          </a:p>
          <a:p>
            <a:pPr lvl="1"/>
            <a:r>
              <a:rPr lang="hu-HU" dirty="0" smtClean="0"/>
              <a:t>Áramlás</a:t>
            </a:r>
            <a:r>
              <a:rPr lang="hu-HU" dirty="0" smtClean="0"/>
              <a:t>, Bernoulli-törvény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>
                <a:extLst>
                  <a:ext uri="{FF2B5EF4-FFF2-40B4-BE49-F238E27FC236}">
                    <a16:creationId xmlns="" xmlns:a16="http://schemas.microsoft.com/office/drawing/2014/main" id="{8656E655-3844-4686-9974-670A0293AD7E}"/>
                  </a:ext>
                </a:extLst>
              </p:cNvPr>
              <p:cNvSpPr txBox="1"/>
              <p:nvPr/>
            </p:nvSpPr>
            <p:spPr>
              <a:xfrm>
                <a:off x="6758551" y="2416549"/>
                <a:ext cx="14646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hu-HU" dirty="0" smtClean="0"/>
                  <a:t>F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𝑝𝐴</m:t>
                    </m:r>
                  </m:oMath>
                </a14:m>
                <a:endParaRPr lang="hu-HU" dirty="0"/>
              </a:p>
            </p:txBody>
          </p:sp>
        </mc:Choice>
        <mc:Fallback>
          <p:sp>
            <p:nvSpPr>
              <p:cNvPr id="5" name="Szövegdoboz 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656E655-3844-4686-9974-670A0293A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8551" y="2416549"/>
                <a:ext cx="1464688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3750" t="-8197" b="-2459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>
                <a:extLst>
                  <a:ext uri="{FF2B5EF4-FFF2-40B4-BE49-F238E27FC236}">
                    <a16:creationId xmlns="" xmlns:a16="http://schemas.microsoft.com/office/drawing/2014/main" id="{0A1F0A70-0B60-44CB-89E2-03D89639CCBC}"/>
                  </a:ext>
                </a:extLst>
              </p:cNvPr>
              <p:cNvSpPr txBox="1"/>
              <p:nvPr/>
            </p:nvSpPr>
            <p:spPr>
              <a:xfrm>
                <a:off x="7767903" y="3162344"/>
                <a:ext cx="2484850" cy="456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hu-HU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l-GR"/>
                      <m:t> </m:t>
                    </m:r>
                    <m:sSub>
                      <m:sSubPr>
                        <m:ctrlPr>
                          <a:rPr lang="hu-H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hu-HU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l-GR"/>
                              <m:t> </m:t>
                            </m:r>
                            <m:r>
                              <m:rPr>
                                <m:nor/>
                              </m:rPr>
                              <a:rPr lang="el-GR"/>
                              <m:t>ρ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  <m:sub/>
                    </m:sSub>
                  </m:oMath>
                </a14:m>
                <a:r>
                  <a:rPr lang="hu-HU" dirty="0" smtClean="0"/>
                  <a:t>V g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/>
                          <m:t>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hu-HU" dirty="0" smtClean="0"/>
                  <a:t>g</a:t>
                </a:r>
                <a:endParaRPr lang="hu-HU" dirty="0"/>
              </a:p>
            </p:txBody>
          </p:sp>
        </mc:Choice>
        <mc:Fallback>
          <p:sp>
            <p:nvSpPr>
              <p:cNvPr id="6" name="Szövegdoboz 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0A1F0A70-0B60-44CB-89E2-03D89639C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7903" y="3162344"/>
                <a:ext cx="2484850" cy="456920"/>
              </a:xfrm>
              <a:prstGeom prst="rect">
                <a:avLst/>
              </a:prstGeom>
              <a:blipFill rotWithShape="0">
                <a:blip r:embed="rId3"/>
                <a:stretch>
                  <a:fillRect b="-9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Szövegdoboz 6">
                <a:extLst>
                  <a:ext uri="{FF2B5EF4-FFF2-40B4-BE49-F238E27FC236}">
                    <a16:creationId xmlns="" xmlns:a16="http://schemas.microsoft.com/office/drawing/2014/main" id="{8656E655-3844-4686-9974-670A0293AD7E}"/>
                  </a:ext>
                </a:extLst>
              </p:cNvPr>
              <p:cNvSpPr txBox="1"/>
              <p:nvPr/>
            </p:nvSpPr>
            <p:spPr>
              <a:xfrm>
                <a:off x="5529262" y="2843213"/>
                <a:ext cx="18032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hu-HU" dirty="0" smtClean="0"/>
                  <a:t>p(h)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/>
                          <m:t>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hu-HU" dirty="0" smtClean="0"/>
                  <a:t> </a:t>
                </a:r>
                <a:r>
                  <a:rPr lang="el-GR" dirty="0"/>
                  <a:t> </a:t>
                </a:r>
                <a:r>
                  <a:rPr lang="el-GR" dirty="0" smtClean="0"/>
                  <a:t>ρ</a:t>
                </a:r>
                <a:r>
                  <a:rPr lang="hu-HU" dirty="0" err="1" smtClean="0"/>
                  <a:t>gh</a:t>
                </a:r>
                <a:endParaRPr lang="hu-HU" dirty="0"/>
              </a:p>
            </p:txBody>
          </p:sp>
        </mc:Choice>
        <mc:Fallback>
          <p:sp>
            <p:nvSpPr>
              <p:cNvPr id="7" name="Szövegdoboz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656E655-3844-4686-9974-670A0293A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262" y="2843213"/>
                <a:ext cx="180320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703" t="-8197" b="-2459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Szövegdoboz 8">
                <a:extLst>
                  <a:ext uri="{FF2B5EF4-FFF2-40B4-BE49-F238E27FC236}">
                    <a16:creationId xmlns="" xmlns:a16="http://schemas.microsoft.com/office/drawing/2014/main" id="{8656E655-3844-4686-9974-670A0293AD7E}"/>
                  </a:ext>
                </a:extLst>
              </p:cNvPr>
              <p:cNvSpPr txBox="1"/>
              <p:nvPr/>
            </p:nvSpPr>
            <p:spPr>
              <a:xfrm>
                <a:off x="5529262" y="4095147"/>
                <a:ext cx="2553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/>
                  <a:t>p + 0.5</a:t>
                </a:r>
                <a:r>
                  <a:rPr lang="el-GR" dirty="0"/>
                  <a:t> ρ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p>
                        <m:r>
                          <a:rPr lang="hu-HU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dirty="0"/>
                  <a:t> </a:t>
                </a:r>
                <a:r>
                  <a:rPr lang="hu-HU" dirty="0" smtClean="0"/>
                  <a:t>+</a:t>
                </a:r>
                <a:r>
                  <a:rPr lang="el-GR" dirty="0" smtClean="0"/>
                  <a:t> </a:t>
                </a:r>
                <a:r>
                  <a:rPr lang="el-GR" dirty="0"/>
                  <a:t>ρ</a:t>
                </a:r>
                <a:r>
                  <a:rPr lang="hu-HU" dirty="0" err="1"/>
                  <a:t>gh</a:t>
                </a:r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=á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𝑙𝑙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hu-HU" dirty="0"/>
              </a:p>
            </p:txBody>
          </p:sp>
        </mc:Choice>
        <mc:Fallback>
          <p:sp>
            <p:nvSpPr>
              <p:cNvPr id="9" name="Szövegdoboz 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656E655-3844-4686-9974-670A0293A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262" y="4095147"/>
                <a:ext cx="2553077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909" t="-10000" b="-26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019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600" b="0" dirty="0" smtClean="0"/>
              <a:t>Merev testek:</a:t>
            </a:r>
            <a:endParaRPr lang="hu-HU" sz="3600" b="0" dirty="0"/>
          </a:p>
          <a:p>
            <a:r>
              <a:rPr lang="hu-HU" dirty="0"/>
              <a:t>Definíció</a:t>
            </a:r>
          </a:p>
          <a:p>
            <a:r>
              <a:rPr lang="hu-HU" dirty="0" smtClean="0"/>
              <a:t>Statika</a:t>
            </a:r>
            <a:endParaRPr lang="hu-HU" dirty="0"/>
          </a:p>
          <a:p>
            <a:r>
              <a:rPr lang="hu-HU" dirty="0" smtClean="0"/>
              <a:t>Képletek, példák</a:t>
            </a:r>
            <a:endParaRPr lang="hu-HU" b="0" dirty="0"/>
          </a:p>
          <a:p>
            <a:endParaRPr lang="hu-HU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>
                <a:extLst>
                  <a:ext uri="{FF2B5EF4-FFF2-40B4-BE49-F238E27FC236}">
                    <a16:creationId xmlns="" xmlns:a16="http://schemas.microsoft.com/office/drawing/2014/main" id="{F445D264-BD88-46EC-B4DC-D1588328CCD0}"/>
                  </a:ext>
                </a:extLst>
              </p:cNvPr>
              <p:cNvSpPr txBox="1"/>
              <p:nvPr/>
            </p:nvSpPr>
            <p:spPr>
              <a:xfrm>
                <a:off x="5129213" y="3457575"/>
                <a:ext cx="1374686" cy="764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hu-H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6" name="Szövegdoboz 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445D264-BD88-46EC-B4DC-D1588328CC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213" y="3457575"/>
                <a:ext cx="1374686" cy="76456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Szövegdoboz 6">
                <a:extLst>
                  <a:ext uri="{FF2B5EF4-FFF2-40B4-BE49-F238E27FC236}">
                    <a16:creationId xmlns="" xmlns:a16="http://schemas.microsoft.com/office/drawing/2014/main" id="{F445D264-BD88-46EC-B4DC-D1588328CCD0}"/>
                  </a:ext>
                </a:extLst>
              </p:cNvPr>
              <p:cNvSpPr txBox="1"/>
              <p:nvPr/>
            </p:nvSpPr>
            <p:spPr>
              <a:xfrm>
                <a:off x="6503899" y="3457575"/>
                <a:ext cx="1374686" cy="764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hu-H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7" name="Szövegdoboz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445D264-BD88-46EC-B4DC-D1588328CC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3899" y="3457575"/>
                <a:ext cx="1374686" cy="7645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537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242687"/>
            <a:ext cx="10515600" cy="4809798"/>
          </a:xfrm>
        </p:spPr>
        <p:txBody>
          <a:bodyPr/>
          <a:lstStyle/>
          <a:p>
            <a:pPr marL="0" indent="0">
              <a:buNone/>
            </a:pPr>
            <a:r>
              <a:rPr lang="hu-HU" sz="3600" b="0" dirty="0" smtClean="0"/>
              <a:t>Képletek összegzése:</a:t>
            </a:r>
            <a:endParaRPr lang="hu-HU" b="0" dirty="0"/>
          </a:p>
          <a:p>
            <a:pPr marL="0" indent="0">
              <a:buNone/>
            </a:pPr>
            <a:endParaRPr lang="hu-HU" b="0" dirty="0"/>
          </a:p>
        </p:txBody>
      </p:sp>
      <p:sp>
        <p:nvSpPr>
          <p:cNvPr id="12" name="Szövegdoboz 11">
            <a:extLst>
              <a:ext uri="{FF2B5EF4-FFF2-40B4-BE49-F238E27FC236}">
                <a16:creationId xmlns="" xmlns:a16="http://schemas.microsoft.com/office/drawing/2014/main" id="{E2EF8661-C7BB-4948-A8C8-7096A8E06F6B}"/>
              </a:ext>
            </a:extLst>
          </p:cNvPr>
          <p:cNvSpPr txBox="1"/>
          <p:nvPr/>
        </p:nvSpPr>
        <p:spPr>
          <a:xfrm>
            <a:off x="484223" y="1873384"/>
            <a:ext cx="2459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Newton törvények:</a:t>
            </a:r>
            <a:endParaRPr lang="hu-HU" sz="2000" dirty="0"/>
          </a:p>
        </p:txBody>
      </p:sp>
      <p:sp>
        <p:nvSpPr>
          <p:cNvPr id="21" name="Szövegdoboz 20">
            <a:extLst>
              <a:ext uri="{FF2B5EF4-FFF2-40B4-BE49-F238E27FC236}">
                <a16:creationId xmlns="" xmlns:a16="http://schemas.microsoft.com/office/drawing/2014/main" id="{78DB5CFC-977E-4CD4-9AE6-61B8349B1F5E}"/>
              </a:ext>
            </a:extLst>
          </p:cNvPr>
          <p:cNvSpPr txBox="1"/>
          <p:nvPr/>
        </p:nvSpPr>
        <p:spPr>
          <a:xfrm>
            <a:off x="484223" y="4636940"/>
            <a:ext cx="2926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Hidrosztatika:</a:t>
            </a:r>
            <a:endParaRPr lang="hu-HU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Szövegdoboz 31">
                <a:extLst>
                  <a:ext uri="{FF2B5EF4-FFF2-40B4-BE49-F238E27FC236}">
                    <a16:creationId xmlns="" xmlns:a16="http://schemas.microsoft.com/office/drawing/2014/main" id="{F445D264-BD88-46EC-B4DC-D1588328CCD0}"/>
                  </a:ext>
                </a:extLst>
              </p:cNvPr>
              <p:cNvSpPr txBox="1"/>
              <p:nvPr/>
            </p:nvSpPr>
            <p:spPr>
              <a:xfrm>
                <a:off x="2789272" y="1863858"/>
                <a:ext cx="1374686" cy="764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hu-H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32" name="Szövegdoboz 3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445D264-BD88-46EC-B4DC-D1588328CC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272" y="1863858"/>
                <a:ext cx="1374686" cy="76456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Szövegdoboz 32">
                <a:extLst>
                  <a:ext uri="{FF2B5EF4-FFF2-40B4-BE49-F238E27FC236}">
                    <a16:creationId xmlns="" xmlns:a16="http://schemas.microsoft.com/office/drawing/2014/main" id="{F91E7CDD-6C28-4494-A624-FA83721378F7}"/>
                  </a:ext>
                </a:extLst>
              </p:cNvPr>
              <p:cNvSpPr txBox="1"/>
              <p:nvPr/>
            </p:nvSpPr>
            <p:spPr>
              <a:xfrm>
                <a:off x="6784417" y="2044676"/>
                <a:ext cx="1198405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u-HU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b="0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hu-H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b="0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33" name="Szövegdoboz 3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91E7CDD-6C28-4494-A624-FA8372137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417" y="2044676"/>
                <a:ext cx="1198405" cy="402931"/>
              </a:xfrm>
              <a:prstGeom prst="rect">
                <a:avLst/>
              </a:prstGeom>
              <a:blipFill rotWithShape="0">
                <a:blip r:embed="rId3"/>
                <a:stretch>
                  <a:fillRect t="-22388" r="-1269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Szövegdoboz 33">
                <a:extLst>
                  <a:ext uri="{FF2B5EF4-FFF2-40B4-BE49-F238E27FC236}">
                    <a16:creationId xmlns="" xmlns:a16="http://schemas.microsoft.com/office/drawing/2014/main" id="{F91E7CDD-6C28-4494-A624-FA83721378F7}"/>
                  </a:ext>
                </a:extLst>
              </p:cNvPr>
              <p:cNvSpPr txBox="1"/>
              <p:nvPr/>
            </p:nvSpPr>
            <p:spPr>
              <a:xfrm flipH="1">
                <a:off x="8401049" y="2044675"/>
                <a:ext cx="1581150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hu-HU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hu-HU" b="0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sub>
                          </m:sSub>
                        </m:e>
                      </m:acc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dirty="0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hu-HU" b="0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  <m:t>𝑏𝑎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34" name="Szövegdoboz 3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91E7CDD-6C28-4494-A624-FA8372137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401049" y="2044675"/>
                <a:ext cx="1581150" cy="4029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Szövegdoboz 34">
                <a:extLst>
                  <a:ext uri="{FF2B5EF4-FFF2-40B4-BE49-F238E27FC236}">
                    <a16:creationId xmlns="" xmlns:a16="http://schemas.microsoft.com/office/drawing/2014/main" id="{F445D264-BD88-46EC-B4DC-D1588328CCD0}"/>
                  </a:ext>
                </a:extLst>
              </p:cNvPr>
              <p:cNvSpPr txBox="1"/>
              <p:nvPr/>
            </p:nvSpPr>
            <p:spPr>
              <a:xfrm>
                <a:off x="4721314" y="1873384"/>
                <a:ext cx="1374686" cy="764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hu-H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35" name="Szövegdoboz 3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445D264-BD88-46EC-B4DC-D1588328CC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314" y="1873384"/>
                <a:ext cx="1374686" cy="7645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cms.sulinet.hu/get/d/8276dd7c-14f1-4aa8-9c17-a3dde494795d/1/3/%5bp=node()%5b@hierarchy='flowHierarchy'%5d/node()%5b0%5d/node()%5b@hierarchy='textStructure'%5d/node()%5b10%5d/node()%5b0%5d%5d/b/normal_png/formula_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024" y="2863383"/>
            <a:ext cx="1013613" cy="25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9" name="Szövegdoboz 38">
                <a:extLst>
                  <a:ext uri="{FF2B5EF4-FFF2-40B4-BE49-F238E27FC236}">
                    <a16:creationId xmlns="" xmlns:a16="http://schemas.microsoft.com/office/drawing/2014/main" id="{F91E7CDD-6C28-4494-A624-FA83721378F7}"/>
                  </a:ext>
                </a:extLst>
              </p:cNvPr>
              <p:cNvSpPr txBox="1"/>
              <p:nvPr/>
            </p:nvSpPr>
            <p:spPr>
              <a:xfrm>
                <a:off x="4664232" y="2807309"/>
                <a:ext cx="11460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hu-HU" dirty="0" smtClean="0"/>
                  <a:t>G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𝑚𝑔</m:t>
                    </m:r>
                  </m:oMath>
                </a14:m>
                <a:endParaRPr lang="hu-HU" dirty="0"/>
              </a:p>
            </p:txBody>
          </p:sp>
        </mc:Choice>
        <mc:Fallback>
          <p:sp>
            <p:nvSpPr>
              <p:cNvPr id="39" name="Szövegdoboz 3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91E7CDD-6C28-4494-A624-FA8372137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232" y="2807309"/>
                <a:ext cx="1146018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4255" t="-10000" b="-26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Szövegdoboz 39">
            <a:extLst>
              <a:ext uri="{FF2B5EF4-FFF2-40B4-BE49-F238E27FC236}">
                <a16:creationId xmlns="" xmlns:a16="http://schemas.microsoft.com/office/drawing/2014/main" id="{E2EF8661-C7BB-4948-A8C8-7096A8E06F6B}"/>
              </a:ext>
            </a:extLst>
          </p:cNvPr>
          <p:cNvSpPr txBox="1"/>
          <p:nvPr/>
        </p:nvSpPr>
        <p:spPr>
          <a:xfrm>
            <a:off x="486234" y="3482272"/>
            <a:ext cx="2303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Egyensúly:</a:t>
            </a:r>
            <a:endParaRPr lang="hu-HU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Szövegdoboz 40">
                <a:extLst>
                  <a:ext uri="{FF2B5EF4-FFF2-40B4-BE49-F238E27FC236}">
                    <a16:creationId xmlns="" xmlns:a16="http://schemas.microsoft.com/office/drawing/2014/main" id="{F445D264-BD88-46EC-B4DC-D1588328CCD0}"/>
                  </a:ext>
                </a:extLst>
              </p:cNvPr>
              <p:cNvSpPr txBox="1"/>
              <p:nvPr/>
            </p:nvSpPr>
            <p:spPr>
              <a:xfrm>
                <a:off x="2763487" y="3387486"/>
                <a:ext cx="1374686" cy="764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hu-H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1" name="Szövegdoboz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445D264-BD88-46EC-B4DC-D1588328CC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3487" y="3387486"/>
                <a:ext cx="1374686" cy="76456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Szövegdoboz 41">
                <a:extLst>
                  <a:ext uri="{FF2B5EF4-FFF2-40B4-BE49-F238E27FC236}">
                    <a16:creationId xmlns="" xmlns:a16="http://schemas.microsoft.com/office/drawing/2014/main" id="{F445D264-BD88-46EC-B4DC-D1588328CCD0}"/>
                  </a:ext>
                </a:extLst>
              </p:cNvPr>
              <p:cNvSpPr txBox="1"/>
              <p:nvPr/>
            </p:nvSpPr>
            <p:spPr>
              <a:xfrm>
                <a:off x="4256342" y="3413587"/>
                <a:ext cx="1374686" cy="764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hu-HU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2" name="Szövegdoboz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445D264-BD88-46EC-B4DC-D1588328CC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342" y="3413587"/>
                <a:ext cx="1374686" cy="76456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Szövegdoboz 42">
                <a:extLst>
                  <a:ext uri="{FF2B5EF4-FFF2-40B4-BE49-F238E27FC236}">
                    <a16:creationId xmlns="" xmlns:a16="http://schemas.microsoft.com/office/drawing/2014/main" id="{8656E655-3844-4686-9974-670A0293AD7E}"/>
                  </a:ext>
                </a:extLst>
              </p:cNvPr>
              <p:cNvSpPr txBox="1"/>
              <p:nvPr/>
            </p:nvSpPr>
            <p:spPr>
              <a:xfrm>
                <a:off x="2575014" y="4699136"/>
                <a:ext cx="18032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hu-HU" dirty="0" smtClean="0"/>
                  <a:t>p(h)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/>
                          <m:t>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hu-HU" dirty="0" smtClean="0"/>
                  <a:t> </a:t>
                </a:r>
                <a:r>
                  <a:rPr lang="el-GR" dirty="0"/>
                  <a:t> </a:t>
                </a:r>
                <a:r>
                  <a:rPr lang="el-GR" dirty="0" smtClean="0"/>
                  <a:t>ρ</a:t>
                </a:r>
                <a:r>
                  <a:rPr lang="hu-HU" dirty="0" err="1" smtClean="0"/>
                  <a:t>gh</a:t>
                </a:r>
                <a:endParaRPr lang="hu-HU" dirty="0"/>
              </a:p>
            </p:txBody>
          </p:sp>
        </mc:Choice>
        <mc:Fallback>
          <p:sp>
            <p:nvSpPr>
              <p:cNvPr id="43" name="Szövegdoboz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656E655-3844-4686-9974-670A0293A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5014" y="4699136"/>
                <a:ext cx="1803202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2703" t="-10000" b="-26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Szövegdoboz 43">
                <a:extLst>
                  <a:ext uri="{FF2B5EF4-FFF2-40B4-BE49-F238E27FC236}">
                    <a16:creationId xmlns="" xmlns:a16="http://schemas.microsoft.com/office/drawing/2014/main" id="{0A1F0A70-0B60-44CB-89E2-03D89639CCBC}"/>
                  </a:ext>
                </a:extLst>
              </p:cNvPr>
              <p:cNvSpPr txBox="1"/>
              <p:nvPr/>
            </p:nvSpPr>
            <p:spPr>
              <a:xfrm>
                <a:off x="2515459" y="5305414"/>
                <a:ext cx="2484850" cy="456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hu-HU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l-GR"/>
                      <m:t> </m:t>
                    </m:r>
                    <m:sSub>
                      <m:sSubPr>
                        <m:ctrlPr>
                          <a:rPr lang="hu-H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hu-HU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l-GR"/>
                              <m:t> </m:t>
                            </m:r>
                            <m:r>
                              <m:rPr>
                                <m:nor/>
                              </m:rPr>
                              <a:rPr lang="el-GR"/>
                              <m:t>ρ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  <m:sub/>
                    </m:sSub>
                  </m:oMath>
                </a14:m>
                <a:r>
                  <a:rPr lang="hu-HU" dirty="0" smtClean="0"/>
                  <a:t>V g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/>
                          <m:t>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hu-HU" dirty="0" smtClean="0"/>
                  <a:t>g</a:t>
                </a:r>
                <a:endParaRPr lang="hu-HU" dirty="0"/>
              </a:p>
            </p:txBody>
          </p:sp>
        </mc:Choice>
        <mc:Fallback>
          <p:sp>
            <p:nvSpPr>
              <p:cNvPr id="44" name="Szövegdoboz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0A1F0A70-0B60-44CB-89E2-03D89639C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459" y="5305414"/>
                <a:ext cx="2484850" cy="456920"/>
              </a:xfrm>
              <a:prstGeom prst="rect">
                <a:avLst/>
              </a:prstGeom>
              <a:blipFill rotWithShape="0">
                <a:blip r:embed="rId11"/>
                <a:stretch>
                  <a:fillRect b="-9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Szövegdoboz 44">
                <a:extLst>
                  <a:ext uri="{FF2B5EF4-FFF2-40B4-BE49-F238E27FC236}">
                    <a16:creationId xmlns="" xmlns:a16="http://schemas.microsoft.com/office/drawing/2014/main" id="{8656E655-3844-4686-9974-670A0293AD7E}"/>
                  </a:ext>
                </a:extLst>
              </p:cNvPr>
              <p:cNvSpPr txBox="1"/>
              <p:nvPr/>
            </p:nvSpPr>
            <p:spPr>
              <a:xfrm>
                <a:off x="5273836" y="4930654"/>
                <a:ext cx="2553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/>
                  <a:t>p + 0.5</a:t>
                </a:r>
                <a:r>
                  <a:rPr lang="el-GR" dirty="0"/>
                  <a:t> ρ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p>
                        <m:r>
                          <a:rPr lang="hu-HU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dirty="0"/>
                  <a:t> </a:t>
                </a:r>
                <a:r>
                  <a:rPr lang="hu-HU" dirty="0" smtClean="0"/>
                  <a:t>+</a:t>
                </a:r>
                <a:r>
                  <a:rPr lang="el-GR" dirty="0" smtClean="0"/>
                  <a:t> </a:t>
                </a:r>
                <a:r>
                  <a:rPr lang="el-GR" dirty="0"/>
                  <a:t>ρ</a:t>
                </a:r>
                <a:r>
                  <a:rPr lang="hu-HU" dirty="0" err="1"/>
                  <a:t>gh</a:t>
                </a:r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=á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𝑙𝑙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hu-HU" dirty="0"/>
              </a:p>
            </p:txBody>
          </p:sp>
        </mc:Choice>
        <mc:Fallback>
          <p:sp>
            <p:nvSpPr>
              <p:cNvPr id="45" name="Szövegdoboz 4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656E655-3844-4686-9974-670A0293A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836" y="4930654"/>
                <a:ext cx="2553077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1909" t="-10000" b="-26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89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2219</TotalTime>
  <Words>184</Words>
  <Application>Microsoft Office PowerPoint</Application>
  <PresentationFormat>Szélesvásznú</PresentationFormat>
  <Paragraphs>67</Paragraphs>
  <Slides>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Office-téma</vt:lpstr>
      <vt:lpstr>BME TTK Emelt Fizika Érettségi felkészítő 2022</vt:lpstr>
      <vt:lpstr>Elméleti bevezető</vt:lpstr>
      <vt:lpstr>Elméleti Bevezető</vt:lpstr>
      <vt:lpstr>Elméleti Bevezető</vt:lpstr>
      <vt:lpstr>Elméleti Bevezető</vt:lpstr>
      <vt:lpstr>Elméleti Bevezető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 TTK Fizika Érettségifelkészítő</dc:title>
  <dc:creator>Fehérvári Gergő</dc:creator>
  <cp:lastModifiedBy>Microsoft-fiók</cp:lastModifiedBy>
  <cp:revision>58</cp:revision>
  <dcterms:created xsi:type="dcterms:W3CDTF">2022-02-15T15:05:16Z</dcterms:created>
  <dcterms:modified xsi:type="dcterms:W3CDTF">2022-03-01T12:02:47Z</dcterms:modified>
</cp:coreProperties>
</file>