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8" r:id="rId10"/>
    <p:sldId id="264" r:id="rId11"/>
    <p:sldId id="269" r:id="rId12"/>
    <p:sldId id="265" r:id="rId13"/>
    <p:sldId id="267" r:id="rId14"/>
    <p:sldId id="270" r:id="rId15"/>
    <p:sldId id="271" r:id="rId16"/>
    <p:sldId id="272" r:id="rId17"/>
    <p:sldId id="261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 err="1"/>
              <a:t>Vajtai</a:t>
            </a:r>
            <a:r>
              <a:rPr lang="hu-HU" sz="2000" dirty="0"/>
              <a:t> Lili</a:t>
            </a:r>
          </a:p>
          <a:p>
            <a:r>
              <a:rPr lang="hu-HU" sz="2000" dirty="0"/>
              <a:t>BME Fizikus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/>
              <a:t>XI. Alkalom</a:t>
            </a:r>
          </a:p>
          <a:p>
            <a:r>
              <a:rPr lang="hu-HU" sz="3200" i="1" dirty="0"/>
              <a:t>Az anyag kettős természete, atommodellek</a:t>
            </a:r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b="0" dirty="0"/>
                  <a:t>Bohr-modell:</a:t>
                </a:r>
                <a:endParaRPr lang="hu-HU" dirty="0"/>
              </a:p>
              <a:p>
                <a:r>
                  <a:rPr lang="hu-HU" dirty="0"/>
                  <a:t>Posztulátumok: bolygómodell + meghatározott, stacionárius pályák (nincs sugárzás); pályák közötti átmenetkor az energiakülönbség energiáját (foton) nyeli el/bocsátja ki (pontszerű mag, kötött elektron)</a:t>
                </a:r>
              </a:p>
              <a:p>
                <a:r>
                  <a:rPr lang="hu-HU" dirty="0"/>
                  <a:t>Pályák jellemzése: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dirty="0"/>
                  <a:t> főkvantumszám (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hu-HU" dirty="0"/>
                  <a:t> alapállapot, többi gerjesztett),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𝑚𝑣𝑟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kvantált</a:t>
                </a:r>
                <a:r>
                  <a:rPr lang="hu-HU" dirty="0"/>
                  <a:t>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hu-H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hu-H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dirty="0"/>
                  <a:t> (teljes energia)</a:t>
                </a:r>
              </a:p>
              <a:p>
                <a:r>
                  <a:rPr lang="hu-HU" b="0" dirty="0"/>
                  <a:t>Kvantumelmélet, fotonelmélet felhasználása (többelektronos színkép?, kovalens kötés?)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 r="-58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2A42D09-35E4-4DDF-B91B-57346001E546}"/>
                  </a:ext>
                </a:extLst>
              </p:cNvPr>
              <p:cNvSpPr txBox="1"/>
              <p:nvPr/>
            </p:nvSpPr>
            <p:spPr>
              <a:xfrm>
                <a:off x="9674832" y="5306170"/>
                <a:ext cx="23116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42A42D09-35E4-4DDF-B91B-57346001E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4832" y="5306170"/>
                <a:ext cx="231168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295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5172"/>
                <a:ext cx="10515600" cy="48097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b="0" dirty="0"/>
                  <a:t>Vonalas színkép, Frank – Hertz-kísérlet:</a:t>
                </a:r>
              </a:p>
              <a:p>
                <a:r>
                  <a:rPr lang="hu-HU" dirty="0"/>
                  <a:t>Gáz fénykibocsátása -&gt; vonalas színkép</a:t>
                </a:r>
              </a:p>
              <a:p>
                <a:r>
                  <a:rPr lang="hu-HU" dirty="0"/>
                  <a:t>Hidrogén vonalai: </a:t>
                </a:r>
                <a14:m>
                  <m:oMath xmlns:m="http://schemas.openxmlformats.org/officeDocument/2006/math">
                    <m:r>
                      <a:rPr lang="hu-HU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hu-HU" dirty="0"/>
                  <a:t> –re visszaugrás -&gt; </a:t>
                </a:r>
                <a:r>
                  <a:rPr lang="hu-HU" dirty="0" err="1"/>
                  <a:t>Lyman</a:t>
                </a:r>
                <a:r>
                  <a:rPr lang="hu-HU" dirty="0"/>
                  <a:t>-sor (UV),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hu-HU" dirty="0"/>
                  <a:t> –re visszaugrás -&gt; </a:t>
                </a:r>
                <a:r>
                  <a:rPr lang="hu-HU" dirty="0" err="1"/>
                  <a:t>Balmer</a:t>
                </a:r>
                <a:r>
                  <a:rPr lang="hu-HU" dirty="0"/>
                  <a:t>-sor (látható)… (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hu-HU" dirty="0"/>
                  <a:t>: </a:t>
                </a:r>
                <a:r>
                  <a:rPr lang="hu-HU" dirty="0" err="1"/>
                  <a:t>Rydberg</a:t>
                </a:r>
                <a:r>
                  <a:rPr lang="hu-HU" dirty="0"/>
                  <a:t>-állandó)</a:t>
                </a:r>
              </a:p>
              <a:p>
                <a:r>
                  <a:rPr lang="hu-HU" dirty="0" err="1"/>
                  <a:t>Franck</a:t>
                </a:r>
                <a:r>
                  <a:rPr lang="hu-HU" dirty="0"/>
                  <a:t> – Hertz-kísérlet: elektroncső + gáz, gyorsítás -&gt; rugalmas ütközések, adott energián rugalmatlan (gerjesztési energia), ellenfeszültség (közelebb gerjesztés a katódhoz -&gt; újra legyőzik)</a:t>
                </a:r>
                <a:br>
                  <a:rPr lang="hu-HU" dirty="0"/>
                </a:br>
                <a:r>
                  <a:rPr lang="hu-HU" dirty="0"/>
                  <a:t>9,8 V -&gt; új gerjesztés</a:t>
                </a:r>
              </a:p>
              <a:p>
                <a:r>
                  <a:rPr lang="hu-HU" b="0" dirty="0" err="1"/>
                  <a:t>Kvantáltság</a:t>
                </a:r>
                <a:r>
                  <a:rPr lang="hu-HU" b="0" dirty="0"/>
                  <a:t> bizonyítása</a:t>
                </a:r>
              </a:p>
              <a:p>
                <a:r>
                  <a:rPr lang="hu-HU" dirty="0"/>
                  <a:t>Energianívók</a:t>
                </a:r>
                <a:endParaRPr lang="hu-HU" b="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5172"/>
                <a:ext cx="10515600" cy="4809798"/>
              </a:xfrm>
              <a:blipFill>
                <a:blip r:embed="rId2"/>
                <a:stretch>
                  <a:fillRect l="-1217" t="-2028" r="-87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3C499B-7E1F-41C5-802C-18D9F00BE6B0}"/>
                  </a:ext>
                </a:extLst>
              </p:cNvPr>
              <p:cNvSpPr txBox="1"/>
              <p:nvPr/>
            </p:nvSpPr>
            <p:spPr>
              <a:xfrm>
                <a:off x="7000125" y="1285419"/>
                <a:ext cx="2191821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A83C499B-7E1F-41C5-802C-18D9F00BE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125" y="1285419"/>
                <a:ext cx="2191821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Kép 6">
            <a:extLst>
              <a:ext uri="{FF2B5EF4-FFF2-40B4-BE49-F238E27FC236}">
                <a16:creationId xmlns:a16="http://schemas.microsoft.com/office/drawing/2014/main" id="{C9DF357E-4A12-4088-9EB9-CAAF969A9A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024" y="4751711"/>
            <a:ext cx="2231893" cy="1966563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81B77560-1CCB-417B-BAAB-6883B1C968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664" y="3429000"/>
            <a:ext cx="1789294" cy="241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21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dirty="0"/>
                  <a:t>A Bohr-modell bővítése:</a:t>
                </a:r>
              </a:p>
              <a:p>
                <a:r>
                  <a:rPr lang="hu-HU" b="0" dirty="0"/>
                  <a:t>Több kvantumszám: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hu-HU" b="0" dirty="0"/>
                  <a:t> mellékkvantumszám (</a:t>
                </a:r>
                <a:r>
                  <a:rPr lang="hu-HU" b="0" dirty="0" err="1"/>
                  <a:t>ellipticitás</a:t>
                </a:r>
                <a:r>
                  <a:rPr lang="hu-HU" b="0" dirty="0"/>
                  <a:t>),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hu-HU" b="0" dirty="0"/>
                  <a:t> mágneses,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hu-HU" b="0" dirty="0"/>
                  <a:t> spin kvantumszám; Pauli-elv: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hu-HU" b="0" dirty="0"/>
                  <a:t>magyarázható a periódusos rendszer</a:t>
                </a:r>
              </a:p>
              <a:p>
                <a:pPr marL="0" indent="0">
                  <a:buNone/>
                </a:pPr>
                <a:r>
                  <a:rPr lang="hu-HU" dirty="0"/>
                  <a:t>Hullámmodell:</a:t>
                </a:r>
              </a:p>
              <a:p>
                <a:r>
                  <a:rPr lang="hu-HU" b="0" dirty="0"/>
                  <a:t>Bohr-modell pályáin állóhullám a de </a:t>
                </a:r>
                <a:r>
                  <a:rPr lang="hu-HU" b="0" dirty="0" err="1"/>
                  <a:t>Broglie-hullámhosszal</a:t>
                </a:r>
                <a:r>
                  <a:rPr lang="hu-HU" b="0" dirty="0"/>
                  <a:t> (diszkrét értékek)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hu-HU" dirty="0"/>
                  <a:t> , nívók továbbra is érvényes</a:t>
                </a:r>
              </a:p>
              <a:p>
                <a:r>
                  <a:rPr lang="hu-HU" dirty="0"/>
                  <a:t>Kis energiákon rugalmas ütközés (nincs gerjesztés)</a:t>
                </a:r>
              </a:p>
              <a:p>
                <a:r>
                  <a:rPr lang="hu-HU" dirty="0"/>
                  <a:t>Pontszerű mag</a:t>
                </a:r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 r="-40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>
            <a:extLst>
              <a:ext uri="{FF2B5EF4-FFF2-40B4-BE49-F238E27FC236}">
                <a16:creationId xmlns:a16="http://schemas.microsoft.com/office/drawing/2014/main" id="{36E8210A-DA41-42C0-8976-04A6E4D7A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550" y="3772063"/>
            <a:ext cx="3326900" cy="20775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D3100E28-732E-46D7-B36B-9E669D077F17}"/>
                  </a:ext>
                </a:extLst>
              </p:cNvPr>
              <p:cNvSpPr txBox="1"/>
              <p:nvPr/>
            </p:nvSpPr>
            <p:spPr>
              <a:xfrm>
                <a:off x="7611225" y="2704818"/>
                <a:ext cx="2065105" cy="63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D3100E28-732E-46D7-B36B-9E669D077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225" y="2704818"/>
                <a:ext cx="2065105" cy="6366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91550B5-B4BC-4901-BFAC-C333A17E30AE}"/>
                  </a:ext>
                </a:extLst>
              </p:cNvPr>
              <p:cNvSpPr txBox="1"/>
              <p:nvPr/>
            </p:nvSpPr>
            <p:spPr>
              <a:xfrm>
                <a:off x="9676330" y="2693341"/>
                <a:ext cx="2065105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91550B5-B4BC-4901-BFAC-C333A17E3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330" y="2693341"/>
                <a:ext cx="2065105" cy="648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061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7164"/>
                <a:ext cx="10946258" cy="480979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b="0" dirty="0"/>
                  <a:t>Kvantumszámok értelmezése a hullámmodellben: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dirty="0"/>
                  <a:t> pályaméret (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u-HU" dirty="0"/>
                  <a:t>), csomófelületek száma (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hu-HU" dirty="0"/>
                  <a:t>) -&gt; csomósík + csomógömb; héj sorszáma (1, 2, 3…/K, L, M…)</a:t>
                </a:r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hu-HU" b="0" dirty="0"/>
                  <a:t> nem gömbszimmetrikus esetben csomósíkok száma (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b="0" dirty="0"/>
                  <a:t>);</a:t>
                </a:r>
                <a:br>
                  <a:rPr lang="hu-HU" b="0" dirty="0"/>
                </a:br>
                <a:r>
                  <a:rPr lang="hu-HU" b="0" dirty="0"/>
                  <a:t>s, p, d, f</a:t>
                </a:r>
                <a:r>
                  <a:rPr lang="hu-HU" dirty="0"/>
                  <a:t>… pályák</a:t>
                </a:r>
                <a:endParaRPr lang="hu-HU" b="0" dirty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hu-HU" b="0" dirty="0"/>
                  <a:t> nem gömbszimmetrikus esetben térbeli orientáció jellemzése</a:t>
                </a:r>
                <a:br>
                  <a:rPr lang="hu-HU" b="0" dirty="0"/>
                </a:br>
                <a:r>
                  <a:rPr lang="hu-HU" b="0" dirty="0"/>
                  <a:t> (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=0,  ±1, 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±2,  …,  ±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hu-HU" b="0" dirty="0"/>
              </a:p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b="0" dirty="0"/>
                  <a:t>spinkvantumszám (sajátimpulzusmomentum)</a:t>
                </a:r>
              </a:p>
              <a:p>
                <a:r>
                  <a:rPr lang="hu-HU" dirty="0"/>
                  <a:t>Pauli-féle kizárási elv: egy atomban nem egyezhet meg két elektron minden kvantumszáma (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hu-HU" b="0" dirty="0"/>
                  <a:t>-&gt; 2 elektron,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hu-HU" b="0" dirty="0"/>
                  <a:t>-&gt; 8 elektron; feltöltés energiaminimumra törekvés alapján) </a:t>
                </a:r>
              </a:p>
              <a:p>
                <a:endParaRPr lang="hu-HU" b="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7164"/>
                <a:ext cx="10946258" cy="4809798"/>
              </a:xfrm>
              <a:blipFill>
                <a:blip r:embed="rId2"/>
                <a:stretch>
                  <a:fillRect l="-1170" t="-2788" r="-122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318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7164"/>
                <a:ext cx="10689404" cy="48097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/>
                  <a:t>Kvantumelmélet: </a:t>
                </a:r>
              </a:p>
              <a:p>
                <a:r>
                  <a:rPr lang="hu-HU" dirty="0"/>
                  <a:t>Schrödinger -&gt; hullámmechanika (hullámtermészetből)</a:t>
                </a:r>
              </a:p>
              <a:p>
                <a:r>
                  <a:rPr lang="hu-HU" dirty="0"/>
                  <a:t>Leírás: hullámfüggvény -&gt;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𝑚𝑒𝑔𝑡𝑎𝑙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𝑠𝑖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𝑠𝑧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ű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dirty="0"/>
                  <a:t>Δ</a:t>
                </a:r>
                <a:r>
                  <a:rPr lang="hu-HU" dirty="0"/>
                  <a:t>V</a:t>
                </a:r>
              </a:p>
              <a:p>
                <a:r>
                  <a:rPr lang="hu-HU" dirty="0"/>
                  <a:t> Heisenberg-&gt; kvantummechanika (</a:t>
                </a:r>
                <a:r>
                  <a:rPr lang="hu-HU" dirty="0" err="1"/>
                  <a:t>kvantáltságból</a:t>
                </a:r>
                <a:r>
                  <a:rPr lang="hu-HU" dirty="0"/>
                  <a:t>); ekvivalensek</a:t>
                </a:r>
              </a:p>
              <a:p>
                <a:r>
                  <a:rPr lang="hu-HU" b="0" dirty="0"/>
                  <a:t>Valószínűségi leírás: Heisenberg-féle határozatlansági reláció</a:t>
                </a:r>
              </a:p>
              <a:p>
                <a:r>
                  <a:rPr lang="hu-HU" dirty="0"/>
                  <a:t>Valószínűség -&gt; vita: rejtett változók (Einstein)/kvantumos sajátság (Neumann)</a:t>
                </a:r>
                <a:endParaRPr lang="hu-HU" b="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7164"/>
                <a:ext cx="10689404" cy="4809798"/>
              </a:xfrm>
              <a:blipFill>
                <a:blip r:embed="rId2"/>
                <a:stretch>
                  <a:fillRect l="-1198" t="-20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0C802BE-610B-40A8-8DF2-59ED4108136B}"/>
                  </a:ext>
                </a:extLst>
              </p:cNvPr>
              <p:cNvSpPr txBox="1"/>
              <p:nvPr/>
            </p:nvSpPr>
            <p:spPr>
              <a:xfrm>
                <a:off x="9832368" y="4789846"/>
                <a:ext cx="1756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0C802BE-610B-40A8-8DF2-59ED41081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368" y="4789846"/>
                <a:ext cx="17568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7E131F5-E321-4117-8369-BDFEB508BB6B}"/>
                  </a:ext>
                </a:extLst>
              </p:cNvPr>
              <p:cNvSpPr txBox="1"/>
              <p:nvPr/>
            </p:nvSpPr>
            <p:spPr>
              <a:xfrm>
                <a:off x="9832368" y="5114072"/>
                <a:ext cx="1756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7E131F5-E321-4117-8369-BDFEB508B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368" y="5114072"/>
                <a:ext cx="17568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197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7164"/>
                <a:ext cx="10689404" cy="48097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/>
                  <a:t>Kvantumelmélet: </a:t>
                </a:r>
              </a:p>
              <a:p>
                <a:r>
                  <a:rPr lang="hu-HU" dirty="0"/>
                  <a:t>Schrödinger -&gt; hullámmechanika (hullámtermészetből)</a:t>
                </a:r>
              </a:p>
              <a:p>
                <a:r>
                  <a:rPr lang="hu-HU" dirty="0"/>
                  <a:t>Leírás: hullámfüggvény -&gt;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𝑚𝑒𝑔𝑡𝑎𝑙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𝑠𝑖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𝑠𝑧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ű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dirty="0"/>
                  <a:t>Δ</a:t>
                </a:r>
                <a:r>
                  <a:rPr lang="hu-HU" dirty="0"/>
                  <a:t>V</a:t>
                </a:r>
              </a:p>
              <a:p>
                <a:r>
                  <a:rPr lang="hu-HU" dirty="0"/>
                  <a:t> Heisenberg-&gt; kvantummechanika (</a:t>
                </a:r>
                <a:r>
                  <a:rPr lang="hu-HU" dirty="0" err="1"/>
                  <a:t>kvantáltságból</a:t>
                </a:r>
                <a:r>
                  <a:rPr lang="hu-HU" dirty="0"/>
                  <a:t>); ekvivalensek</a:t>
                </a:r>
              </a:p>
              <a:p>
                <a:r>
                  <a:rPr lang="hu-HU" b="0" dirty="0"/>
                  <a:t>Valószínűségi leírás: Heisenberg-féle határozatlansági reláció</a:t>
                </a:r>
              </a:p>
              <a:p>
                <a:r>
                  <a:rPr lang="hu-HU" dirty="0"/>
                  <a:t>Valószínűség -&gt; vita: rejtett változók (Einstein)/kvantumos sajátság (Neumann)</a:t>
                </a:r>
                <a:endParaRPr lang="hu-HU" b="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7164"/>
                <a:ext cx="10689404" cy="4809798"/>
              </a:xfrm>
              <a:blipFill>
                <a:blip r:embed="rId2"/>
                <a:stretch>
                  <a:fillRect l="-1198" t="-20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0C802BE-610B-40A8-8DF2-59ED4108136B}"/>
                  </a:ext>
                </a:extLst>
              </p:cNvPr>
              <p:cNvSpPr txBox="1"/>
              <p:nvPr/>
            </p:nvSpPr>
            <p:spPr>
              <a:xfrm>
                <a:off x="9832368" y="4789846"/>
                <a:ext cx="1756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B0C802BE-610B-40A8-8DF2-59ED410813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368" y="4789846"/>
                <a:ext cx="17568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7E131F5-E321-4117-8369-BDFEB508BB6B}"/>
                  </a:ext>
                </a:extLst>
              </p:cNvPr>
              <p:cNvSpPr txBox="1"/>
              <p:nvPr/>
            </p:nvSpPr>
            <p:spPr>
              <a:xfrm>
                <a:off x="9832368" y="5114072"/>
                <a:ext cx="1756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7E131F5-E321-4117-8369-BDFEB508B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368" y="5114072"/>
                <a:ext cx="175688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393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689404" cy="48097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 kvantumelmélet hatása:</a:t>
            </a:r>
          </a:p>
          <a:p>
            <a:r>
              <a:rPr lang="hu-HU" dirty="0"/>
              <a:t>Szilárdtestfizika fejlődése</a:t>
            </a:r>
          </a:p>
          <a:p>
            <a:r>
              <a:rPr lang="hu-HU" dirty="0"/>
              <a:t> Lézerek: monokromatikus, párhuzamos nyaláb, koherencia, nagy energiasűrűség</a:t>
            </a:r>
          </a:p>
          <a:p>
            <a:r>
              <a:rPr lang="hu-HU" dirty="0"/>
              <a:t>Felhasználás: szemműtétek, CD olvasás, holográfia (interferenciával térhatású kép alkotása)</a:t>
            </a:r>
          </a:p>
          <a:p>
            <a:r>
              <a:rPr lang="hu-HU" dirty="0"/>
              <a:t>Működés: spontán emisszió helyett indukált emisszió (gerjesztett atom az indukáló fotonnal azonos irányú, fázisú fotont bocsát ki), optikai rezonátor (2 párhuzamos tükör, egyik féligáteresztő)</a:t>
            </a:r>
          </a:p>
          <a:p>
            <a:r>
              <a:rPr lang="hu-HU" dirty="0"/>
              <a:t>Hatékony indukált emisszióhoz lézeraktív anyag: gerjesztéssel inverz populáció hozható létre (több elektron gerjesztett, mint alapállapotban); halmazállapot szerint: gáz-, folyadék-, szilárdtest, félvezető lézerek</a:t>
            </a:r>
          </a:p>
        </p:txBody>
      </p:sp>
    </p:spTree>
    <p:extLst>
      <p:ext uri="{BB962C8B-B14F-4D97-AF65-F5344CB8AC3E}">
        <p14:creationId xmlns:p14="http://schemas.microsoft.com/office/powerpoint/2010/main" val="3608184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Képletek összefoglalása: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7AB75CD-7331-4F36-92E0-2C066EFF63CC}"/>
                  </a:ext>
                </a:extLst>
              </p:cNvPr>
              <p:cNvSpPr txBox="1"/>
              <p:nvPr/>
            </p:nvSpPr>
            <p:spPr>
              <a:xfrm>
                <a:off x="10018159" y="1710674"/>
                <a:ext cx="2065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F7AB75CD-7331-4F36-92E0-2C066EFF6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159" y="1710674"/>
                <a:ext cx="206510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>
            <a:extLst>
              <a:ext uri="{FF2B5EF4-FFF2-40B4-BE49-F238E27FC236}">
                <a16:creationId xmlns:a16="http://schemas.microsoft.com/office/drawing/2014/main" id="{F88F311D-D057-4F52-A9EE-0D29C3FE7F61}"/>
              </a:ext>
            </a:extLst>
          </p:cNvPr>
          <p:cNvSpPr txBox="1"/>
          <p:nvPr/>
        </p:nvSpPr>
        <p:spPr>
          <a:xfrm>
            <a:off x="6829750" y="1704730"/>
            <a:ext cx="302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Tömeg-energia ekvivalencia: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046590A0-AFB2-4E0F-BC86-23449D3C7E0C}"/>
                  </a:ext>
                </a:extLst>
              </p:cNvPr>
              <p:cNvSpPr txBox="1"/>
              <p:nvPr/>
            </p:nvSpPr>
            <p:spPr>
              <a:xfrm>
                <a:off x="10148302" y="2049133"/>
                <a:ext cx="17671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046590A0-AFB2-4E0F-BC86-23449D3C7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8302" y="2049133"/>
                <a:ext cx="176715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>
            <a:extLst>
              <a:ext uri="{FF2B5EF4-FFF2-40B4-BE49-F238E27FC236}">
                <a16:creationId xmlns:a16="http://schemas.microsoft.com/office/drawing/2014/main" id="{1AF37458-A4A7-4E3B-9462-68801F0A063B}"/>
              </a:ext>
            </a:extLst>
          </p:cNvPr>
          <p:cNvSpPr txBox="1"/>
          <p:nvPr/>
        </p:nvSpPr>
        <p:spPr>
          <a:xfrm>
            <a:off x="6827183" y="2080391"/>
            <a:ext cx="175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Fénykvantum: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C64E24F2-523D-48B8-B417-1AD602229C40}"/>
                  </a:ext>
                </a:extLst>
              </p:cNvPr>
              <p:cNvSpPr txBox="1"/>
              <p:nvPr/>
            </p:nvSpPr>
            <p:spPr>
              <a:xfrm>
                <a:off x="10084940" y="2365181"/>
                <a:ext cx="193154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C64E24F2-523D-48B8-B417-1AD602229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4940" y="2365181"/>
                <a:ext cx="1931542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>
            <a:extLst>
              <a:ext uri="{FF2B5EF4-FFF2-40B4-BE49-F238E27FC236}">
                <a16:creationId xmlns:a16="http://schemas.microsoft.com/office/drawing/2014/main" id="{D55536E4-F359-4A65-BE07-B120772DB8E7}"/>
              </a:ext>
            </a:extLst>
          </p:cNvPr>
          <p:cNvSpPr txBox="1"/>
          <p:nvPr/>
        </p:nvSpPr>
        <p:spPr>
          <a:xfrm>
            <a:off x="6829749" y="2513454"/>
            <a:ext cx="302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Fotoelektron</a:t>
            </a:r>
            <a:r>
              <a:rPr lang="hu-HU" dirty="0"/>
              <a:t> energiamérlege: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901504E7-EC58-4590-8827-17F92AE12AA9}"/>
                  </a:ext>
                </a:extLst>
              </p:cNvPr>
              <p:cNvSpPr txBox="1"/>
              <p:nvPr/>
            </p:nvSpPr>
            <p:spPr>
              <a:xfrm>
                <a:off x="9678470" y="2999970"/>
                <a:ext cx="2527443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𝑘𝑖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0" name="Szövegdoboz 9">
                <a:extLst>
                  <a:ext uri="{FF2B5EF4-FFF2-40B4-BE49-F238E27FC236}">
                    <a16:creationId xmlns:a16="http://schemas.microsoft.com/office/drawing/2014/main" id="{901504E7-EC58-4590-8827-17F92AE12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470" y="2999970"/>
                <a:ext cx="2527443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zövegdoboz 10">
            <a:extLst>
              <a:ext uri="{FF2B5EF4-FFF2-40B4-BE49-F238E27FC236}">
                <a16:creationId xmlns:a16="http://schemas.microsoft.com/office/drawing/2014/main" id="{35835B90-77E8-4E24-9109-28D5B9337A1F}"/>
              </a:ext>
            </a:extLst>
          </p:cNvPr>
          <p:cNvSpPr txBox="1"/>
          <p:nvPr/>
        </p:nvSpPr>
        <p:spPr>
          <a:xfrm>
            <a:off x="6827183" y="3177263"/>
            <a:ext cx="302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Fotoelektromos</a:t>
            </a:r>
            <a:r>
              <a:rPr lang="hu-HU" dirty="0"/>
              <a:t> egyenlet: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35747B05-66FA-4F10-8860-6B33DD49CDC9}"/>
                  </a:ext>
                </a:extLst>
              </p:cNvPr>
              <p:cNvSpPr txBox="1"/>
              <p:nvPr/>
            </p:nvSpPr>
            <p:spPr>
              <a:xfrm>
                <a:off x="9909638" y="3741795"/>
                <a:ext cx="2065105" cy="618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2" name="Szövegdoboz 11">
                <a:extLst>
                  <a:ext uri="{FF2B5EF4-FFF2-40B4-BE49-F238E27FC236}">
                    <a16:creationId xmlns:a16="http://schemas.microsoft.com/office/drawing/2014/main" id="{35747B05-66FA-4F10-8860-6B33DD49CD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9638" y="3741795"/>
                <a:ext cx="2065105" cy="6189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zövegdoboz 12">
            <a:extLst>
              <a:ext uri="{FF2B5EF4-FFF2-40B4-BE49-F238E27FC236}">
                <a16:creationId xmlns:a16="http://schemas.microsoft.com/office/drawing/2014/main" id="{91CBA8B7-1CF1-4E05-9A9B-0ED40DC22BDA}"/>
              </a:ext>
            </a:extLst>
          </p:cNvPr>
          <p:cNvSpPr txBox="1"/>
          <p:nvPr/>
        </p:nvSpPr>
        <p:spPr>
          <a:xfrm>
            <a:off x="6827183" y="3886409"/>
            <a:ext cx="302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Foton impulzusa: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96AEF9C3-7DBC-4C92-8781-F62CB19D7E9B}"/>
                  </a:ext>
                </a:extLst>
              </p:cNvPr>
              <p:cNvSpPr txBox="1"/>
              <p:nvPr/>
            </p:nvSpPr>
            <p:spPr>
              <a:xfrm>
                <a:off x="9951377" y="4421110"/>
                <a:ext cx="2065105" cy="618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𝑚𝑣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4" name="Szövegdoboz 13">
                <a:extLst>
                  <a:ext uri="{FF2B5EF4-FFF2-40B4-BE49-F238E27FC236}">
                    <a16:creationId xmlns:a16="http://schemas.microsoft.com/office/drawing/2014/main" id="{96AEF9C3-7DBC-4C92-8781-F62CB19D7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377" y="4421110"/>
                <a:ext cx="2065105" cy="6189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zövegdoboz 14">
            <a:extLst>
              <a:ext uri="{FF2B5EF4-FFF2-40B4-BE49-F238E27FC236}">
                <a16:creationId xmlns:a16="http://schemas.microsoft.com/office/drawing/2014/main" id="{ED9C3CC9-99B3-4C2B-BCFE-D7AD6DE52E37}"/>
              </a:ext>
            </a:extLst>
          </p:cNvPr>
          <p:cNvSpPr txBox="1"/>
          <p:nvPr/>
        </p:nvSpPr>
        <p:spPr>
          <a:xfrm>
            <a:off x="6826337" y="4568919"/>
            <a:ext cx="294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Részecske hullámhossza: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BA57CE9E-360E-4B6E-A195-F1986A3FF41F}"/>
              </a:ext>
            </a:extLst>
          </p:cNvPr>
          <p:cNvSpPr txBox="1"/>
          <p:nvPr/>
        </p:nvSpPr>
        <p:spPr>
          <a:xfrm>
            <a:off x="403048" y="2084887"/>
            <a:ext cx="1905000" cy="36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Bohr-modell: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93CF005-30BD-46F2-A576-A0CA72317FBC}"/>
                  </a:ext>
                </a:extLst>
              </p:cNvPr>
              <p:cNvSpPr txBox="1"/>
              <p:nvPr/>
            </p:nvSpPr>
            <p:spPr>
              <a:xfrm>
                <a:off x="1840573" y="2449723"/>
                <a:ext cx="1664414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hu-H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u-HU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19" name="Szövegdoboz 18">
                <a:extLst>
                  <a:ext uri="{FF2B5EF4-FFF2-40B4-BE49-F238E27FC236}">
                    <a16:creationId xmlns:a16="http://schemas.microsoft.com/office/drawing/2014/main" id="{793CF005-30BD-46F2-A576-A0CA72317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573" y="2449723"/>
                <a:ext cx="1664414" cy="6108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59E6690F-D5C7-4F3C-821C-146B944A130C}"/>
                  </a:ext>
                </a:extLst>
              </p:cNvPr>
              <p:cNvSpPr txBox="1"/>
              <p:nvPr/>
            </p:nvSpPr>
            <p:spPr>
              <a:xfrm>
                <a:off x="1912494" y="2084887"/>
                <a:ext cx="19315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0" name="Szövegdoboz 19">
                <a:extLst>
                  <a:ext uri="{FF2B5EF4-FFF2-40B4-BE49-F238E27FC236}">
                    <a16:creationId xmlns:a16="http://schemas.microsoft.com/office/drawing/2014/main" id="{59E6690F-D5C7-4F3C-821C-146B944A1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494" y="2084887"/>
                <a:ext cx="193154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9C0FFE8F-DA48-4D50-AD93-C87F5DB5C8B0}"/>
                  </a:ext>
                </a:extLst>
              </p:cNvPr>
              <p:cNvSpPr txBox="1"/>
              <p:nvPr/>
            </p:nvSpPr>
            <p:spPr>
              <a:xfrm>
                <a:off x="1722422" y="3148020"/>
                <a:ext cx="23116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1" name="Szövegdoboz 20">
                <a:extLst>
                  <a:ext uri="{FF2B5EF4-FFF2-40B4-BE49-F238E27FC236}">
                    <a16:creationId xmlns:a16="http://schemas.microsoft.com/office/drawing/2014/main" id="{9C0FFE8F-DA48-4D50-AD93-C87F5DB5C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422" y="3148020"/>
                <a:ext cx="2311685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3DDFD9F4-CB33-46EA-95DC-41DD30E2C145}"/>
                  </a:ext>
                </a:extLst>
              </p:cNvPr>
              <p:cNvSpPr txBox="1"/>
              <p:nvPr/>
            </p:nvSpPr>
            <p:spPr>
              <a:xfrm>
                <a:off x="1912494" y="3638536"/>
                <a:ext cx="2065105" cy="63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2" name="Szövegdoboz 21">
                <a:extLst>
                  <a:ext uri="{FF2B5EF4-FFF2-40B4-BE49-F238E27FC236}">
                    <a16:creationId xmlns:a16="http://schemas.microsoft.com/office/drawing/2014/main" id="{3DDFD9F4-CB33-46EA-95DC-41DD30E2C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494" y="3638536"/>
                <a:ext cx="2065105" cy="6366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247677DF-9580-442E-AA83-D3DB4A597124}"/>
                  </a:ext>
                </a:extLst>
              </p:cNvPr>
              <p:cNvSpPr txBox="1"/>
              <p:nvPr/>
            </p:nvSpPr>
            <p:spPr>
              <a:xfrm>
                <a:off x="3730377" y="3586949"/>
                <a:ext cx="2065105" cy="64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𝑘𝑖𝑛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3" name="Szövegdoboz 22">
                <a:extLst>
                  <a:ext uri="{FF2B5EF4-FFF2-40B4-BE49-F238E27FC236}">
                    <a16:creationId xmlns:a16="http://schemas.microsoft.com/office/drawing/2014/main" id="{247677DF-9580-442E-AA83-D3DB4A597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0377" y="3586949"/>
                <a:ext cx="2065105" cy="6481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Szövegdoboz 23">
            <a:extLst>
              <a:ext uri="{FF2B5EF4-FFF2-40B4-BE49-F238E27FC236}">
                <a16:creationId xmlns:a16="http://schemas.microsoft.com/office/drawing/2014/main" id="{3ABF3A94-1CA4-4A9B-BD95-FAF830A66E13}"/>
              </a:ext>
            </a:extLst>
          </p:cNvPr>
          <p:cNvSpPr txBox="1"/>
          <p:nvPr/>
        </p:nvSpPr>
        <p:spPr>
          <a:xfrm>
            <a:off x="406686" y="3675140"/>
            <a:ext cx="162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Hullámmodell: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B50D5CB8-FB99-4205-A166-4E26F72E2FD8}"/>
                  </a:ext>
                </a:extLst>
              </p:cNvPr>
              <p:cNvSpPr txBox="1"/>
              <p:nvPr/>
            </p:nvSpPr>
            <p:spPr>
              <a:xfrm>
                <a:off x="10316110" y="1331829"/>
                <a:ext cx="1469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𝑙𝑙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5" name="Szövegdoboz 24">
                <a:extLst>
                  <a:ext uri="{FF2B5EF4-FFF2-40B4-BE49-F238E27FC236}">
                    <a16:creationId xmlns:a16="http://schemas.microsoft.com/office/drawing/2014/main" id="{B50D5CB8-FB99-4205-A166-4E26F72E2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6110" y="1331829"/>
                <a:ext cx="146920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Szövegdoboz 26">
            <a:extLst>
              <a:ext uri="{FF2B5EF4-FFF2-40B4-BE49-F238E27FC236}">
                <a16:creationId xmlns:a16="http://schemas.microsoft.com/office/drawing/2014/main" id="{80A39EE7-B890-40F6-BD3C-AB84652EF7A3}"/>
              </a:ext>
            </a:extLst>
          </p:cNvPr>
          <p:cNvSpPr txBox="1"/>
          <p:nvPr/>
        </p:nvSpPr>
        <p:spPr>
          <a:xfrm>
            <a:off x="6827183" y="1304082"/>
            <a:ext cx="302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Wien-féle eltolódási törvény: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AF66E8D4-454A-4B28-A896-5E6928E16F0B}"/>
                  </a:ext>
                </a:extLst>
              </p:cNvPr>
              <p:cNvSpPr txBox="1"/>
              <p:nvPr/>
            </p:nvSpPr>
            <p:spPr>
              <a:xfrm>
                <a:off x="9782922" y="5147098"/>
                <a:ext cx="2191821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28" name="Szövegdoboz 27">
                <a:extLst>
                  <a:ext uri="{FF2B5EF4-FFF2-40B4-BE49-F238E27FC236}">
                    <a16:creationId xmlns:a16="http://schemas.microsoft.com/office/drawing/2014/main" id="{AF66E8D4-454A-4B28-A896-5E6928E16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2922" y="5147098"/>
                <a:ext cx="2191821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Szövegdoboz 28">
            <a:extLst>
              <a:ext uri="{FF2B5EF4-FFF2-40B4-BE49-F238E27FC236}">
                <a16:creationId xmlns:a16="http://schemas.microsoft.com/office/drawing/2014/main" id="{9B78EAE5-2746-4FF2-8952-3451959EB29F}"/>
              </a:ext>
            </a:extLst>
          </p:cNvPr>
          <p:cNvSpPr txBox="1"/>
          <p:nvPr/>
        </p:nvSpPr>
        <p:spPr>
          <a:xfrm>
            <a:off x="6826337" y="5188274"/>
            <a:ext cx="294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Balmer</a:t>
            </a:r>
            <a:r>
              <a:rPr lang="hu-HU" dirty="0"/>
              <a:t>-formula:</a:t>
            </a: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id="{FB4E5BBF-3503-4E7F-B547-65A6131E4EC4}"/>
              </a:ext>
            </a:extLst>
          </p:cNvPr>
          <p:cNvSpPr txBox="1"/>
          <p:nvPr/>
        </p:nvSpPr>
        <p:spPr>
          <a:xfrm>
            <a:off x="412678" y="5170154"/>
            <a:ext cx="27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Határozatlansági relációk: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5B9A89E4-1C95-43DA-981A-80AEF33FE633}"/>
                  </a:ext>
                </a:extLst>
              </p:cNvPr>
              <p:cNvSpPr txBox="1"/>
              <p:nvPr/>
            </p:nvSpPr>
            <p:spPr>
              <a:xfrm>
                <a:off x="3516117" y="5113542"/>
                <a:ext cx="1756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1" name="Szövegdoboz 30">
                <a:extLst>
                  <a:ext uri="{FF2B5EF4-FFF2-40B4-BE49-F238E27FC236}">
                    <a16:creationId xmlns:a16="http://schemas.microsoft.com/office/drawing/2014/main" id="{5B9A89E4-1C95-43DA-981A-80AEF33FE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117" y="5113542"/>
                <a:ext cx="1756881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BF4DB1CF-3555-4B86-BC26-57A812F7DC29}"/>
                  </a:ext>
                </a:extLst>
              </p:cNvPr>
              <p:cNvSpPr txBox="1"/>
              <p:nvPr/>
            </p:nvSpPr>
            <p:spPr>
              <a:xfrm>
                <a:off x="3516117" y="5583779"/>
                <a:ext cx="17568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32" name="Szövegdoboz 31">
                <a:extLst>
                  <a:ext uri="{FF2B5EF4-FFF2-40B4-BE49-F238E27FC236}">
                    <a16:creationId xmlns:a16="http://schemas.microsoft.com/office/drawing/2014/main" id="{BF4DB1CF-3555-4B86-BC26-57A812F7DC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117" y="5583779"/>
                <a:ext cx="175688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FAB215DB-D51B-4F62-9D78-E677662AA318}"/>
                  </a:ext>
                </a:extLst>
              </p:cNvPr>
              <p:cNvSpPr txBox="1"/>
              <p:nvPr/>
            </p:nvSpPr>
            <p:spPr>
              <a:xfrm>
                <a:off x="2608679" y="4523823"/>
                <a:ext cx="398658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𝑚𝑒𝑔𝑡𝑎𝑙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𝑠𝑖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𝑣𝑎𝑙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𝑠𝑧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í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ű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é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hu-HU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l-GR" dirty="0"/>
                      <m:t>Δ</m:t>
                    </m:r>
                  </m:oMath>
                </a14:m>
                <a:r>
                  <a:rPr lang="hu-HU" dirty="0"/>
                  <a:t>V</a:t>
                </a:r>
              </a:p>
              <a:p>
                <a:endParaRPr lang="hu-HU" dirty="0"/>
              </a:p>
            </p:txBody>
          </p:sp>
        </mc:Choice>
        <mc:Fallback>
          <p:sp>
            <p:nvSpPr>
              <p:cNvPr id="33" name="Szövegdoboz 32">
                <a:extLst>
                  <a:ext uri="{FF2B5EF4-FFF2-40B4-BE49-F238E27FC236}">
                    <a16:creationId xmlns:a16="http://schemas.microsoft.com/office/drawing/2014/main" id="{FAB215DB-D51B-4F62-9D78-E677662AA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679" y="4523823"/>
                <a:ext cx="3986587" cy="646331"/>
              </a:xfrm>
              <a:prstGeom prst="rect">
                <a:avLst/>
              </a:prstGeom>
              <a:blipFill>
                <a:blip r:embed="rId17"/>
                <a:stretch>
                  <a:fillRect l="-612" t="-471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Szövegdoboz 33">
            <a:extLst>
              <a:ext uri="{FF2B5EF4-FFF2-40B4-BE49-F238E27FC236}">
                <a16:creationId xmlns:a16="http://schemas.microsoft.com/office/drawing/2014/main" id="{AFB285DE-82FC-4E4E-B507-CD1D802BCFD1}"/>
              </a:ext>
            </a:extLst>
          </p:cNvPr>
          <p:cNvSpPr txBox="1"/>
          <p:nvPr/>
        </p:nvSpPr>
        <p:spPr>
          <a:xfrm>
            <a:off x="416425" y="4523823"/>
            <a:ext cx="196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Hullámmechanika:</a:t>
            </a:r>
          </a:p>
        </p:txBody>
      </p:sp>
    </p:spTree>
    <p:extLst>
      <p:ext uri="{BB962C8B-B14F-4D97-AF65-F5344CB8AC3E}">
        <p14:creationId xmlns:p14="http://schemas.microsoft.com/office/powerpoint/2010/main" val="247646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 modern fizika születése:</a:t>
            </a:r>
          </a:p>
          <a:p>
            <a:r>
              <a:rPr lang="hu-HU" dirty="0"/>
              <a:t>Klasszikus fizika: mechanika (Newton), hőtan (Joule, Brown), elektromágnesesség (Maxwell)</a:t>
            </a:r>
          </a:p>
          <a:p>
            <a:r>
              <a:rPr lang="hu-HU" b="0" dirty="0"/>
              <a:t>Ellentmondások -&gt; relativitáselmélet (gyors), kvantumelmélet (kicsi)</a:t>
            </a:r>
          </a:p>
        </p:txBody>
      </p:sp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 speciális relativitáselmélet születése:</a:t>
            </a:r>
          </a:p>
          <a:p>
            <a:r>
              <a:rPr lang="hu-HU" dirty="0"/>
              <a:t>Mechanikai hullámok analógiája -&gt; éter (</a:t>
            </a:r>
            <a:r>
              <a:rPr lang="hu-HU" dirty="0" err="1"/>
              <a:t>Michelson</a:t>
            </a:r>
            <a:r>
              <a:rPr lang="hu-HU" dirty="0"/>
              <a:t> – </a:t>
            </a:r>
            <a:r>
              <a:rPr lang="hu-HU" dirty="0" err="1"/>
              <a:t>Morley</a:t>
            </a:r>
            <a:r>
              <a:rPr lang="hu-HU" dirty="0"/>
              <a:t>: nem mutatták ki; nagy frekvenciás hullámok -&gt; ellenállás nyírással szemben, bolygók számára áthatolható)</a:t>
            </a:r>
          </a:p>
          <a:p>
            <a:r>
              <a:rPr lang="hu-HU" b="0" dirty="0"/>
              <a:t>Helyette Einstein, 1905.: </a:t>
            </a:r>
            <a:r>
              <a:rPr lang="hu-HU" b="0" dirty="0" err="1"/>
              <a:t>spec</a:t>
            </a:r>
            <a:r>
              <a:rPr lang="hu-HU" b="0" dirty="0"/>
              <a:t>. </a:t>
            </a:r>
            <a:r>
              <a:rPr lang="hu-HU" dirty="0" err="1"/>
              <a:t>r</a:t>
            </a:r>
            <a:r>
              <a:rPr lang="hu-HU" b="0" dirty="0" err="1"/>
              <a:t>el</a:t>
            </a:r>
            <a:r>
              <a:rPr lang="hu-HU" b="0" dirty="0"/>
              <a:t>. </a:t>
            </a:r>
          </a:p>
          <a:p>
            <a:r>
              <a:rPr lang="hu-HU" dirty="0"/>
              <a:t>A fénysebesség minden inerciarendszerben azonos, nincs kitüntetett inerciarendszer (a fizika törvényei azonosak)</a:t>
            </a:r>
          </a:p>
          <a:p>
            <a:r>
              <a:rPr lang="hu-HU" b="0" dirty="0"/>
              <a:t>Tömeg-energia ekvivalencia</a:t>
            </a:r>
          </a:p>
          <a:p>
            <a:r>
              <a:rPr lang="hu-HU" dirty="0"/>
              <a:t>N</a:t>
            </a:r>
            <a:r>
              <a:rPr lang="hu-HU" b="0" dirty="0"/>
              <a:t>yugalmi energia, relativisztikus tömegnövekedés, idődilatáció, hosszkontrakció, korrespondencia (Galilei-trafó &lt;-&gt; Lorentz-trafó)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9FBD2C20-B4A0-4178-87A9-1D2703A0A90B}"/>
                  </a:ext>
                </a:extLst>
              </p:cNvPr>
              <p:cNvSpPr txBox="1"/>
              <p:nvPr/>
            </p:nvSpPr>
            <p:spPr>
              <a:xfrm>
                <a:off x="9685106" y="4673620"/>
                <a:ext cx="2065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9FBD2C20-B4A0-4178-87A9-1D2703A0A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5106" y="4673620"/>
                <a:ext cx="206510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52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u-HU" b="0" dirty="0"/>
                  <a:t>A kvantumelmélet kezdetei:</a:t>
                </a:r>
              </a:p>
              <a:p>
                <a:r>
                  <a:rPr lang="hu-HU" dirty="0"/>
                  <a:t>Töltött részecskék mozgása: EM sugárzás, hőmérsékleti sugárzás</a:t>
                </a:r>
              </a:p>
              <a:p>
                <a:r>
                  <a:rPr lang="hu-HU" dirty="0"/>
                  <a:t>Hőmérsékleti sugárzás: nullában, végtelenben nullához tart, van maximum, nagyobb hőmérséklethez magasabban lévő görbe, maximum kisebb hullámhossz felé tolódik (Wien-féle eltolódási törvény)</a:t>
                </a:r>
              </a:p>
              <a:p>
                <a:r>
                  <a:rPr lang="hu-HU" b="0" dirty="0"/>
                  <a:t>Klasszikusan nem írható le jól (</a:t>
                </a:r>
                <a:r>
                  <a:rPr lang="hu-HU" b="0" dirty="0" err="1"/>
                  <a:t>Rayleigh</a:t>
                </a:r>
                <a:r>
                  <a:rPr lang="hu-HU" dirty="0"/>
                  <a:t> – </a:t>
                </a:r>
                <a:r>
                  <a:rPr lang="hu-HU" dirty="0" err="1"/>
                  <a:t>Jeans</a:t>
                </a:r>
                <a:r>
                  <a:rPr lang="hu-HU" dirty="0"/>
                  <a:t>: ultraibolya katasztrófa)</a:t>
                </a:r>
                <a:endParaRPr lang="hu-HU" b="0" dirty="0"/>
              </a:p>
              <a:p>
                <a:r>
                  <a:rPr lang="hu-HU" dirty="0"/>
                  <a:t>Planck, 1900.: kvantumhipotézis -&gt; a fény energiaadagokban terjed</a:t>
                </a:r>
              </a:p>
              <a:p>
                <a14:m>
                  <m:oMath xmlns:m="http://schemas.openxmlformats.org/officeDocument/2006/math"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hu-HU" b="0" i="1" dirty="0" smtClean="0">
                        <a:latin typeface="Cambria Math" panose="02040503050406030204" pitchFamily="18" charset="0"/>
                      </a:rPr>
                      <m:t>=6,63⋅</m:t>
                    </m:r>
                    <m:sSup>
                      <m:sSupPr>
                        <m:ctrlPr>
                          <a:rPr lang="hu-HU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−34</m:t>
                        </m:r>
                      </m:sup>
                    </m:sSup>
                    <m:sSub>
                      <m:sSubPr>
                        <m:ctrlPr>
                          <a:rPr lang="hu-HU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hu-HU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hu-HU" b="0" i="1" dirty="0"/>
                  <a:t> </a:t>
                </a:r>
                <a:r>
                  <a:rPr lang="hu-HU" dirty="0"/>
                  <a:t>(Planck-állandó)</a:t>
                </a:r>
                <a:endParaRPr lang="hu-HU" b="0" i="1" dirty="0"/>
              </a:p>
              <a:p>
                <a:endParaRPr lang="hu-HU" b="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02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350E7801-E88C-4A28-8CCB-C59BB9822E6C}"/>
                  </a:ext>
                </a:extLst>
              </p:cNvPr>
              <p:cNvSpPr txBox="1"/>
              <p:nvPr/>
            </p:nvSpPr>
            <p:spPr>
              <a:xfrm>
                <a:off x="10099496" y="2260314"/>
                <a:ext cx="17671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350E7801-E88C-4A28-8CCB-C59BB9822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9496" y="2260314"/>
                <a:ext cx="1767155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AAF3980-2356-4B1A-82D3-E65AD7C1E54B}"/>
                  </a:ext>
                </a:extLst>
              </p:cNvPr>
              <p:cNvSpPr txBox="1"/>
              <p:nvPr/>
            </p:nvSpPr>
            <p:spPr>
              <a:xfrm>
                <a:off x="10248471" y="2842712"/>
                <a:ext cx="14692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λ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𝑙𝑙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BAAF3980-2356-4B1A-82D3-E65AD7C1E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8471" y="2842712"/>
                <a:ext cx="146920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Kép 7">
            <a:extLst>
              <a:ext uri="{FF2B5EF4-FFF2-40B4-BE49-F238E27FC236}">
                <a16:creationId xmlns:a16="http://schemas.microsoft.com/office/drawing/2014/main" id="{73730BCE-9437-4A4B-BC51-8968F93A04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712" y="3522796"/>
            <a:ext cx="2125776" cy="148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71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 fényelektromos jelenség:</a:t>
            </a:r>
          </a:p>
          <a:p>
            <a:r>
              <a:rPr lang="hu-HU" dirty="0"/>
              <a:t>Fémekből elektronok kilépése fény hatására</a:t>
            </a:r>
          </a:p>
          <a:p>
            <a:r>
              <a:rPr lang="hu-HU" b="0" dirty="0"/>
              <a:t>Kvalitatív mérések alátámasztják a fotonhipotézist, nem magyarázhatóak a hullámmodellel</a:t>
            </a:r>
          </a:p>
          <a:p>
            <a:r>
              <a:rPr lang="hu-HU" dirty="0"/>
              <a:t>Z</a:t>
            </a:r>
            <a:r>
              <a:rPr lang="hu-HU" b="0" dirty="0"/>
              <a:t>árófeszültségből mozgási energia megadható (frekvenciafüggő)</a:t>
            </a:r>
          </a:p>
          <a:p>
            <a:r>
              <a:rPr lang="hu-HU" dirty="0"/>
              <a:t>Max. áramból k</a:t>
            </a:r>
            <a:r>
              <a:rPr lang="hu-HU" b="0" dirty="0"/>
              <a:t>ilépő elektronok száma (intenzitásfüggő)</a:t>
            </a:r>
          </a:p>
          <a:p>
            <a:r>
              <a:rPr lang="hu-HU" dirty="0"/>
              <a:t>Határfrekvencia alatt nincs effektus</a:t>
            </a:r>
          </a:p>
          <a:p>
            <a:r>
              <a:rPr lang="hu-HU" b="0" dirty="0"/>
              <a:t>Pillanatszerű energiagyűjtés (azonnali effektus)</a:t>
            </a:r>
          </a:p>
          <a:p>
            <a:r>
              <a:rPr lang="hu-HU" dirty="0"/>
              <a:t>Einstein (1905.): </a:t>
            </a:r>
            <a:r>
              <a:rPr lang="hu-HU" dirty="0" err="1"/>
              <a:t>fotoeffektus</a:t>
            </a:r>
            <a:r>
              <a:rPr lang="hu-HU" dirty="0"/>
              <a:t> egyenlete</a:t>
            </a:r>
            <a:endParaRPr lang="hu-HU" b="0" dirty="0"/>
          </a:p>
          <a:p>
            <a:endParaRPr lang="hu-HU" b="0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121737B-A502-4640-A782-C3C91E149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193" y="1227745"/>
            <a:ext cx="2675134" cy="21066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FD21A1B4-2195-48D3-94DD-670975C9F77E}"/>
                  </a:ext>
                </a:extLst>
              </p:cNvPr>
              <p:cNvSpPr txBox="1"/>
              <p:nvPr/>
            </p:nvSpPr>
            <p:spPr>
              <a:xfrm>
                <a:off x="9969785" y="3803504"/>
                <a:ext cx="193154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FD21A1B4-2195-48D3-94DD-670975C9F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785" y="3803504"/>
                <a:ext cx="1931542" cy="6347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7039F8BD-1AC2-41DC-8A8B-AD7EC9A98EDD}"/>
                  </a:ext>
                </a:extLst>
              </p:cNvPr>
              <p:cNvSpPr txBox="1"/>
              <p:nvPr/>
            </p:nvSpPr>
            <p:spPr>
              <a:xfrm>
                <a:off x="9373884" y="4651359"/>
                <a:ext cx="2527443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𝑘𝑖</m:t>
                          </m:r>
                        </m:sub>
                      </m:sSub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7039F8BD-1AC2-41DC-8A8B-AD7EC9A98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3884" y="4651359"/>
                <a:ext cx="2527443" cy="634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082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A foton, mint részecske:</a:t>
            </a:r>
          </a:p>
          <a:p>
            <a:r>
              <a:rPr lang="hu-HU" dirty="0"/>
              <a:t>Energia-anyag ekvivalencia, részecske értelmezés</a:t>
            </a:r>
          </a:p>
          <a:p>
            <a:r>
              <a:rPr lang="hu-HU" dirty="0"/>
              <a:t>Mindig f</a:t>
            </a:r>
            <a:r>
              <a:rPr lang="hu-HU" b="0" dirty="0"/>
              <a:t>énysebességű haladás, lendület, nyomás, tömeg értelmezhető</a:t>
            </a:r>
          </a:p>
          <a:p>
            <a:r>
              <a:rPr lang="hu-HU" dirty="0"/>
              <a:t>Fénynyomás: torziós ingával kimutatható, csillagokban gravitáció ellensúlyozása, üstökös csóvája Nappal ellentétes</a:t>
            </a:r>
          </a:p>
          <a:p>
            <a:r>
              <a:rPr lang="hu-HU" dirty="0"/>
              <a:t>Gravitáció: a fény a Nap terében elhajlik, energiát veszít (gravitációs vöröseltolódás) -&gt; a fekete lyukakat el se tudja hagyni</a:t>
            </a:r>
          </a:p>
          <a:p>
            <a:r>
              <a:rPr lang="hu-HU" dirty="0" err="1"/>
              <a:t>Compton</a:t>
            </a:r>
            <a:r>
              <a:rPr lang="hu-HU" dirty="0"/>
              <a:t>-szórás (elektron + foton): energia- + impulzusmegmaradással értelmezés (hullámhossz nő); részecsketermészet</a:t>
            </a:r>
          </a:p>
          <a:p>
            <a:r>
              <a:rPr lang="hu-HU" dirty="0"/>
              <a:t>Interferencia (akkor is, ha csak egy fotonunk van), diffrakció, polarizáció -&gt; hullámtermészet; pl. nyomás mindkét modellel magyarázható</a:t>
            </a:r>
          </a:p>
          <a:p>
            <a:r>
              <a:rPr lang="hu-HU" dirty="0"/>
              <a:t>Terjedés -&gt; hullám; kölcsönhatás anyaggal -&gt; részecske (kettős természet)</a:t>
            </a:r>
          </a:p>
          <a:p>
            <a:endParaRPr lang="hu-HU" dirty="0"/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7D6B2A3-E613-4B96-ADF7-6A863158F80D}"/>
                  </a:ext>
                </a:extLst>
              </p:cNvPr>
              <p:cNvSpPr txBox="1"/>
              <p:nvPr/>
            </p:nvSpPr>
            <p:spPr>
              <a:xfrm>
                <a:off x="9283555" y="1576872"/>
                <a:ext cx="17671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4" name="Szövegdoboz 3">
                <a:extLst>
                  <a:ext uri="{FF2B5EF4-FFF2-40B4-BE49-F238E27FC236}">
                    <a16:creationId xmlns:a16="http://schemas.microsoft.com/office/drawing/2014/main" id="{87D6B2A3-E613-4B96-ADF7-6A863158F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3555" y="1576872"/>
                <a:ext cx="1767155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E7EF6BCD-D658-412E-8E07-E74C6B4EB85F}"/>
                  </a:ext>
                </a:extLst>
              </p:cNvPr>
              <p:cNvSpPr txBox="1"/>
              <p:nvPr/>
            </p:nvSpPr>
            <p:spPr>
              <a:xfrm>
                <a:off x="9134581" y="1207541"/>
                <a:ext cx="20651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hu-HU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hu-HU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E7EF6BCD-D658-412E-8E07-E74C6B4EB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4581" y="1207541"/>
                <a:ext cx="206510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F8BC256A-7877-4484-8498-B05F0DD921E6}"/>
                  </a:ext>
                </a:extLst>
              </p:cNvPr>
              <p:cNvSpPr txBox="1"/>
              <p:nvPr/>
            </p:nvSpPr>
            <p:spPr>
              <a:xfrm>
                <a:off x="9893156" y="2985504"/>
                <a:ext cx="2065105" cy="618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𝑚𝑐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F8BC256A-7877-4484-8498-B05F0DD92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3156" y="2985504"/>
                <a:ext cx="2065105" cy="6189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1C745C0-1E23-450A-AFAA-CA2CF56CF70F}"/>
                  </a:ext>
                </a:extLst>
              </p:cNvPr>
              <p:cNvSpPr txBox="1"/>
              <p:nvPr/>
            </p:nvSpPr>
            <p:spPr>
              <a:xfrm>
                <a:off x="10308833" y="1258548"/>
                <a:ext cx="1747461" cy="636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h𝑓</m:t>
                          </m:r>
                        </m:num>
                        <m:den>
                          <m:sSup>
                            <m:sSup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91C745C0-1E23-450A-AFAA-CA2CF56CF7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8833" y="1258548"/>
                <a:ext cx="1747461" cy="636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63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756"/>
            <a:ext cx="10515600" cy="788972"/>
          </a:xfrm>
        </p:spPr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Az elektron, mint hullám:</a:t>
            </a:r>
          </a:p>
          <a:p>
            <a:r>
              <a:rPr lang="hu-HU" dirty="0"/>
              <a:t>Thomson: katódsugár=elektronsugár (tömeg, töltés eltérülésből -&gt; részecske)</a:t>
            </a:r>
          </a:p>
          <a:p>
            <a:r>
              <a:rPr lang="hu-HU" dirty="0"/>
              <a:t>De </a:t>
            </a:r>
            <a:r>
              <a:rPr lang="hu-HU" dirty="0" err="1"/>
              <a:t>Broglie</a:t>
            </a:r>
            <a:r>
              <a:rPr lang="hu-HU" dirty="0"/>
              <a:t>: anyaghullám hipotézis (minden mikrorészecske mindkettő)</a:t>
            </a:r>
          </a:p>
          <a:p>
            <a:r>
              <a:rPr lang="hu-HU" dirty="0" err="1"/>
              <a:t>Davisson</a:t>
            </a:r>
            <a:r>
              <a:rPr lang="hu-HU" dirty="0"/>
              <a:t> – </a:t>
            </a:r>
            <a:r>
              <a:rPr lang="hu-HU" dirty="0" err="1"/>
              <a:t>Germer</a:t>
            </a:r>
            <a:r>
              <a:rPr lang="hu-HU" dirty="0"/>
              <a:t>: elektroninterferencia kristályrácson</a:t>
            </a:r>
          </a:p>
          <a:p>
            <a:r>
              <a:rPr lang="hu-HU" dirty="0"/>
              <a:t>Elektrondiffrakció: rendezetlen kristályon szórás, erősítések gyűrűkben, gyorsítófeszültségből megadható sebesség, de </a:t>
            </a:r>
            <a:r>
              <a:rPr lang="hu-HU" dirty="0" err="1"/>
              <a:t>Broglie</a:t>
            </a:r>
            <a:r>
              <a:rPr lang="hu-HU" dirty="0"/>
              <a:t>-hipotézis ellenőrizhető</a:t>
            </a:r>
          </a:p>
          <a:p>
            <a:r>
              <a:rPr lang="hu-HU" dirty="0"/>
              <a:t>Elektronmikroszkóp: elektronnyaláb, elektromos, mágneses tér/lencsék, nagyobb felbontás (kisebb hullámhossz)</a:t>
            </a:r>
          </a:p>
          <a:p>
            <a:endParaRPr lang="hu-HU" dirty="0"/>
          </a:p>
          <a:p>
            <a:endParaRPr lang="hu-HU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F10229D5-A134-4347-9711-EDED0F99A165}"/>
                  </a:ext>
                </a:extLst>
              </p:cNvPr>
              <p:cNvSpPr txBox="1"/>
              <p:nvPr/>
            </p:nvSpPr>
            <p:spPr>
              <a:xfrm>
                <a:off x="9219344" y="2334183"/>
                <a:ext cx="17671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u-HU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F10229D5-A134-4347-9711-EDED0F99A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9344" y="2334183"/>
                <a:ext cx="1767155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683704FA-1DA4-4BFF-A56A-7E6F97091614}"/>
                  </a:ext>
                </a:extLst>
              </p:cNvPr>
              <p:cNvSpPr txBox="1"/>
              <p:nvPr/>
            </p:nvSpPr>
            <p:spPr>
              <a:xfrm>
                <a:off x="10321247" y="2209373"/>
                <a:ext cx="2065105" cy="618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6" name="Szövegdoboz 5">
                <a:extLst>
                  <a:ext uri="{FF2B5EF4-FFF2-40B4-BE49-F238E27FC236}">
                    <a16:creationId xmlns:a16="http://schemas.microsoft.com/office/drawing/2014/main" id="{683704FA-1DA4-4BFF-A56A-7E6F97091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1247" y="2209373"/>
                <a:ext cx="2065105" cy="6189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03868953-F996-4A57-92C7-5E7CB89E5018}"/>
                  </a:ext>
                </a:extLst>
              </p:cNvPr>
              <p:cNvSpPr txBox="1"/>
              <p:nvPr/>
            </p:nvSpPr>
            <p:spPr>
              <a:xfrm>
                <a:off x="10321247" y="3596444"/>
                <a:ext cx="2065105" cy="618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𝑚𝑣</m:t>
                          </m:r>
                        </m:den>
                      </m:f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7" name="Szövegdoboz 6">
                <a:extLst>
                  <a:ext uri="{FF2B5EF4-FFF2-40B4-BE49-F238E27FC236}">
                    <a16:creationId xmlns:a16="http://schemas.microsoft.com/office/drawing/2014/main" id="{03868953-F996-4A57-92C7-5E7CB89E5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1247" y="3596444"/>
                <a:ext cx="2065105" cy="6189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13D5F6BC-D4CA-49A7-AC57-94131E89363C}"/>
                  </a:ext>
                </a:extLst>
              </p:cNvPr>
              <p:cNvSpPr txBox="1"/>
              <p:nvPr/>
            </p:nvSpPr>
            <p:spPr>
              <a:xfrm>
                <a:off x="8641421" y="4628014"/>
                <a:ext cx="2712377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 panose="02040503050406030204" pitchFamily="18" charset="0"/>
                                </a:rPr>
                                <m:t>λ</m:t>
                              </m:r>
                            </m:num>
                            <m:den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13D5F6BC-D4CA-49A7-AC57-94131E893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1421" y="4628014"/>
                <a:ext cx="2712377" cy="6347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C8C0FDFF-49FD-48B9-B58B-1035BD056B49}"/>
                  </a:ext>
                </a:extLst>
              </p:cNvPr>
              <p:cNvSpPr txBox="1"/>
              <p:nvPr/>
            </p:nvSpPr>
            <p:spPr>
              <a:xfrm>
                <a:off x="9997609" y="4612109"/>
                <a:ext cx="2712377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 b="0" i="0" smtClean="0">
                              <a:latin typeface="Cambria Math" panose="02040503050406030204" pitchFamily="18" charset="0"/>
                            </a:rPr>
                            <m:t>tg</m:t>
                          </m:r>
                        </m:fName>
                        <m:e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hu-HU" dirty="0"/>
              </a:p>
            </p:txBody>
          </p:sp>
        </mc:Choice>
        <mc:Fallback>
          <p:sp>
            <p:nvSpPr>
              <p:cNvPr id="9" name="Szövegdoboz 8">
                <a:extLst>
                  <a:ext uri="{FF2B5EF4-FFF2-40B4-BE49-F238E27FC236}">
                    <a16:creationId xmlns:a16="http://schemas.microsoft.com/office/drawing/2014/main" id="{C8C0FDFF-49FD-48B9-B58B-1035BD056B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609" y="4612109"/>
                <a:ext cx="2712377" cy="6090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762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4818"/>
                <a:ext cx="10515600" cy="46644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b="0" dirty="0"/>
                  <a:t>Atommodellek:</a:t>
                </a:r>
              </a:p>
              <a:p>
                <a:r>
                  <a:rPr lang="hu-HU" dirty="0"/>
                  <a:t>Bomlások -&gt; új atomok -&gt; van belső szerkezete (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sPre>
                              <m:sPrePr>
                                <m:ctrlP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  <m:sup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p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</m:sPre>
                          </m:sub>
                        </m:sSub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dirty="0"/>
                  <a:t> atomi tömegegység, 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hu-HU" dirty="0"/>
                  <a:t> hosszskála) </a:t>
                </a:r>
              </a:p>
              <a:p>
                <a:r>
                  <a:rPr lang="hu-HU" dirty="0"/>
                  <a:t>Thomson: katódsugár elektromos, mágneses eltérítés -&gt; 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hu-HU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hu-HU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hu-HU" dirty="0"/>
              </a:p>
              <a:p>
                <a:r>
                  <a:rPr lang="hu-HU" dirty="0"/>
                  <a:t>Millikan: olajcseppek elektromos tér + közegellenállás -&gt; állandó sebesség,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hu-HU" dirty="0"/>
                  <a:t> meghatározás,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hu-HU" dirty="0"/>
                  <a:t> (elemi töltés, </a:t>
                </a:r>
                <a:r>
                  <a:rPr lang="hu-HU" dirty="0" err="1"/>
                  <a:t>kvantált</a:t>
                </a:r>
                <a:r>
                  <a:rPr lang="hu-HU" dirty="0"/>
                  <a:t>)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4818"/>
                <a:ext cx="10515600" cy="4664467"/>
              </a:xfrm>
              <a:blipFill>
                <a:blip r:embed="rId2"/>
                <a:stretch>
                  <a:fillRect l="-1217" t="-209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>
            <a:extLst>
              <a:ext uri="{FF2B5EF4-FFF2-40B4-BE49-F238E27FC236}">
                <a16:creationId xmlns:a16="http://schemas.microsoft.com/office/drawing/2014/main" id="{06F0703B-53BD-4753-996F-BD3CBDDB5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320" y="4378188"/>
            <a:ext cx="2129676" cy="234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40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4818"/>
                <a:ext cx="10515600" cy="466446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/>
                  <a:t>Klasszikus atommodellek:</a:t>
                </a:r>
              </a:p>
              <a:p>
                <a:r>
                  <a:rPr lang="hu-HU" b="0" dirty="0"/>
                  <a:t>Thomson-modell: pozitív massz</a:t>
                </a:r>
                <a:r>
                  <a:rPr lang="hu-HU" dirty="0"/>
                  <a:t>a, benne elektronok (katódsugár minden anyagnál elektron -&gt; mindenben van) (vonalas színkép?, szóráskísérletek?)</a:t>
                </a:r>
              </a:p>
              <a:p>
                <a:r>
                  <a:rPr lang="hu-HU" b="0" dirty="0"/>
                  <a:t>Rutherford-modell: szóráskísérlet, atommag (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</m:sup>
                    </m:sSup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b="0" dirty="0"/>
                  <a:t>, visszaszórások),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hu-HU" b="0" dirty="0"/>
                  <a:t> töltésű mag, </a:t>
                </a:r>
                <a14:m>
                  <m:oMath xmlns:m="http://schemas.openxmlformats.org/officeDocument/2006/math">
                    <m:r>
                      <a:rPr lang="hu-HU" i="1" dirty="0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hu-HU" b="0" dirty="0"/>
                  <a:t> elektron körpályán (Coulomb-erő, így semleges), bolygó modell (vonalas színkép?, sugárzás?, összeomlás?)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338FAD6-74EE-42B1-A45A-429090C7F5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4818"/>
                <a:ext cx="10515600" cy="4664467"/>
              </a:xfrm>
              <a:blipFill>
                <a:blip r:embed="rId2"/>
                <a:stretch>
                  <a:fillRect l="-1217" t="-209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>
            <a:extLst>
              <a:ext uri="{FF2B5EF4-FFF2-40B4-BE49-F238E27FC236}">
                <a16:creationId xmlns:a16="http://schemas.microsoft.com/office/drawing/2014/main" id="{0FD3012A-5BBB-472D-A5A6-21B8EF367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085" y="4348355"/>
            <a:ext cx="30861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8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5626</TotalTime>
  <Words>1392</Words>
  <Application>Microsoft Office PowerPoint</Application>
  <PresentationFormat>Szélesvásznú</PresentationFormat>
  <Paragraphs>158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Office-téma</vt:lpstr>
      <vt:lpstr>BME TTK Emelt Fizika Érettségifelkészítő 2022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vliliomszal@gmail.com</cp:lastModifiedBy>
  <cp:revision>57</cp:revision>
  <dcterms:created xsi:type="dcterms:W3CDTF">2022-02-15T15:05:16Z</dcterms:created>
  <dcterms:modified xsi:type="dcterms:W3CDTF">2022-04-03T17:20:08Z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590269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